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5.xml" ContentType="application/vnd.openxmlformats-officedocument.drawingml.chart+xml"/>
  <Override PartName="/ppt/notesSlides/notesSlide17.xml" ContentType="application/vnd.openxmlformats-officedocument.presentationml.notesSlide+xml"/>
  <Override PartName="/ppt/charts/chart6.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7.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8.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xml" ContentType="application/vnd.openxmlformats-officedocument.drawingml.chart+xml"/>
  <Override PartName="/ppt/notesSlides/notesSlide34.xml" ContentType="application/vnd.openxmlformats-officedocument.presentationml.notesSlide+xml"/>
  <Override PartName="/ppt/charts/chart10.xml" ContentType="application/vnd.openxmlformats-officedocument.drawingml.chart+xml"/>
  <Override PartName="/ppt/notesSlides/notesSlide35.xml" ContentType="application/vnd.openxmlformats-officedocument.presentationml.notesSlide+xml"/>
  <Override PartName="/ppt/charts/chart11.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2.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3.xml" ContentType="application/vnd.openxmlformats-officedocument.drawingml.chart+xml"/>
  <Override PartName="/ppt/notesSlides/notesSlide40.xml" ContentType="application/vnd.openxmlformats-officedocument.presentationml.notesSlide+xml"/>
  <Override PartName="/ppt/charts/chart14.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15.xml" ContentType="application/vnd.openxmlformats-officedocument.drawingml.chart+xml"/>
  <Override PartName="/ppt/notesSlides/notesSlide50.xml" ContentType="application/vnd.openxmlformats-officedocument.presentationml.notesSlide+xml"/>
  <Override PartName="/ppt/charts/chart1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8"/>
  </p:notesMasterIdLst>
  <p:sldIdLst>
    <p:sldId id="498" r:id="rId2"/>
    <p:sldId id="496" r:id="rId3"/>
    <p:sldId id="497" r:id="rId4"/>
    <p:sldId id="463" r:id="rId5"/>
    <p:sldId id="507" r:id="rId6"/>
    <p:sldId id="512" r:id="rId7"/>
    <p:sldId id="509" r:id="rId8"/>
    <p:sldId id="271" r:id="rId9"/>
    <p:sldId id="510" r:id="rId10"/>
    <p:sldId id="505" r:id="rId11"/>
    <p:sldId id="506" r:id="rId12"/>
    <p:sldId id="508" r:id="rId13"/>
    <p:sldId id="263" r:id="rId14"/>
    <p:sldId id="456" r:id="rId15"/>
    <p:sldId id="499" r:id="rId16"/>
    <p:sldId id="455" r:id="rId17"/>
    <p:sldId id="514" r:id="rId18"/>
    <p:sldId id="501" r:id="rId19"/>
    <p:sldId id="478" r:id="rId20"/>
    <p:sldId id="481" r:id="rId21"/>
    <p:sldId id="257" r:id="rId22"/>
    <p:sldId id="265" r:id="rId23"/>
    <p:sldId id="259" r:id="rId24"/>
    <p:sldId id="482" r:id="rId25"/>
    <p:sldId id="419" r:id="rId26"/>
    <p:sldId id="260" r:id="rId27"/>
    <p:sldId id="273" r:id="rId28"/>
    <p:sldId id="272" r:id="rId29"/>
    <p:sldId id="491" r:id="rId30"/>
    <p:sldId id="286" r:id="rId31"/>
    <p:sldId id="429" r:id="rId32"/>
    <p:sldId id="275" r:id="rId33"/>
    <p:sldId id="493" r:id="rId34"/>
    <p:sldId id="502" r:id="rId35"/>
    <p:sldId id="404" r:id="rId36"/>
    <p:sldId id="406" r:id="rId37"/>
    <p:sldId id="414" r:id="rId38"/>
    <p:sldId id="283" r:id="rId39"/>
    <p:sldId id="409" r:id="rId40"/>
    <p:sldId id="511" r:id="rId41"/>
    <p:sldId id="413" r:id="rId42"/>
    <p:sldId id="415" r:id="rId43"/>
    <p:sldId id="424" r:id="rId44"/>
    <p:sldId id="425" r:id="rId45"/>
    <p:sldId id="490" r:id="rId46"/>
    <p:sldId id="423" r:id="rId47"/>
    <p:sldId id="430" r:id="rId48"/>
    <p:sldId id="449" r:id="rId49"/>
    <p:sldId id="426" r:id="rId50"/>
    <p:sldId id="428" r:id="rId51"/>
    <p:sldId id="504" r:id="rId52"/>
    <p:sldId id="421" r:id="rId53"/>
    <p:sldId id="480" r:id="rId54"/>
    <p:sldId id="467" r:id="rId55"/>
    <p:sldId id="462" r:id="rId56"/>
    <p:sldId id="434" r:id="rId57"/>
    <p:sldId id="333" r:id="rId58"/>
    <p:sldId id="331" r:id="rId59"/>
    <p:sldId id="438" r:id="rId60"/>
    <p:sldId id="488" r:id="rId61"/>
    <p:sldId id="485" r:id="rId62"/>
    <p:sldId id="483" r:id="rId63"/>
    <p:sldId id="489" r:id="rId64"/>
    <p:sldId id="484" r:id="rId65"/>
    <p:sldId id="516" r:id="rId66"/>
    <p:sldId id="517" r:id="rId6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9" autoAdjust="0"/>
    <p:restoredTop sz="89167" autoAdjust="0"/>
  </p:normalViewPr>
  <p:slideViewPr>
    <p:cSldViewPr>
      <p:cViewPr>
        <p:scale>
          <a:sx n="75" d="100"/>
          <a:sy n="75" d="100"/>
        </p:scale>
        <p:origin x="-1398"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pmise01\Documents\Survey%20Result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mpmise01\Documents\Survey%20Result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mpmise01\Documents\Survey%20Result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mpmise01\Documents\Survey%20Result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mpmise01\Documents\Survey%20Result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mpmise01\Documents\Survey%20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Rob\Documents\Janis\janis's%20school\UofLcurrent\UL%20Bike%20study%20Dr.%20G\Drafts%20for%20Project\Climate%20Comparison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mpmise01\Documents\Survey%20Result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mpmise01\Documents\Survey%20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bar"/>
        <c:grouping val="clustered"/>
        <c:varyColors val="0"/>
        <c:ser>
          <c:idx val="0"/>
          <c:order val="0"/>
          <c:tx>
            <c:strRef>
              <c:f>Sheet1!$B$158</c:f>
              <c:strCache>
                <c:ptCount val="1"/>
                <c:pt idx="0">
                  <c:v>Students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Sheet1!$A$159:$A$164</c:f>
              <c:strCache>
                <c:ptCount val="6"/>
                <c:pt idx="0">
                  <c:v>Drive a car alone</c:v>
                </c:pt>
                <c:pt idx="1">
                  <c:v>Dropped off in a car headed elsewhere</c:v>
                </c:pt>
                <c:pt idx="2">
                  <c:v>Carpool</c:v>
                </c:pt>
                <c:pt idx="3">
                  <c:v>Bus</c:v>
                </c:pt>
                <c:pt idx="4">
                  <c:v>Bike</c:v>
                </c:pt>
                <c:pt idx="5">
                  <c:v>Walk</c:v>
                </c:pt>
              </c:strCache>
            </c:strRef>
          </c:cat>
          <c:val>
            <c:numRef>
              <c:f>Sheet1!$B$159:$B$164</c:f>
              <c:numCache>
                <c:formatCode>0.0%</c:formatCode>
                <c:ptCount val="6"/>
                <c:pt idx="0">
                  <c:v>0.65057915057916083</c:v>
                </c:pt>
                <c:pt idx="1">
                  <c:v>2.7027027027027608E-2</c:v>
                </c:pt>
                <c:pt idx="2">
                  <c:v>4.8262548262548284E-2</c:v>
                </c:pt>
                <c:pt idx="3">
                  <c:v>6.1776061776061812E-2</c:v>
                </c:pt>
                <c:pt idx="4">
                  <c:v>4.0540540540540543E-2</c:v>
                </c:pt>
                <c:pt idx="5">
                  <c:v>0.1718146718146718</c:v>
                </c:pt>
              </c:numCache>
            </c:numRef>
          </c:val>
        </c:ser>
        <c:ser>
          <c:idx val="1"/>
          <c:order val="1"/>
          <c:tx>
            <c:strRef>
              <c:f>Sheet1!$C$158</c:f>
              <c:strCache>
                <c:ptCount val="1"/>
                <c:pt idx="0">
                  <c:v>Faculty/Staff</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Sheet1!$A$159:$A$164</c:f>
              <c:strCache>
                <c:ptCount val="6"/>
                <c:pt idx="0">
                  <c:v>Drive a car alone</c:v>
                </c:pt>
                <c:pt idx="1">
                  <c:v>Dropped off in a car headed elsewhere</c:v>
                </c:pt>
                <c:pt idx="2">
                  <c:v>Carpool</c:v>
                </c:pt>
                <c:pt idx="3">
                  <c:v>Bus</c:v>
                </c:pt>
                <c:pt idx="4">
                  <c:v>Bike</c:v>
                </c:pt>
                <c:pt idx="5">
                  <c:v>Walk</c:v>
                </c:pt>
              </c:strCache>
            </c:strRef>
          </c:cat>
          <c:val>
            <c:numRef>
              <c:f>Sheet1!$C$159:$C$164</c:f>
              <c:numCache>
                <c:formatCode>0.0%</c:formatCode>
                <c:ptCount val="6"/>
                <c:pt idx="0">
                  <c:v>0.78719146097398263</c:v>
                </c:pt>
                <c:pt idx="1">
                  <c:v>2.6684456304202797E-2</c:v>
                </c:pt>
                <c:pt idx="2">
                  <c:v>6.8712474983324126E-2</c:v>
                </c:pt>
                <c:pt idx="3">
                  <c:v>6.4042695130087215E-2</c:v>
                </c:pt>
                <c:pt idx="4">
                  <c:v>2.3348899266177437E-2</c:v>
                </c:pt>
                <c:pt idx="5">
                  <c:v>3.0020013342228188E-2</c:v>
                </c:pt>
              </c:numCache>
            </c:numRef>
          </c:val>
        </c:ser>
        <c:dLbls>
          <c:showLegendKey val="0"/>
          <c:showVal val="0"/>
          <c:showCatName val="0"/>
          <c:showSerName val="0"/>
          <c:showPercent val="0"/>
          <c:showBubbleSize val="0"/>
        </c:dLbls>
        <c:gapWidth val="150"/>
        <c:axId val="45928960"/>
        <c:axId val="64160896"/>
      </c:barChart>
      <c:catAx>
        <c:axId val="45928960"/>
        <c:scaling>
          <c:orientation val="minMax"/>
        </c:scaling>
        <c:delete val="0"/>
        <c:axPos val="l"/>
        <c:numFmt formatCode="General" sourceLinked="0"/>
        <c:majorTickMark val="out"/>
        <c:minorTickMark val="none"/>
        <c:tickLblPos val="nextTo"/>
        <c:crossAx val="64160896"/>
        <c:crosses val="autoZero"/>
        <c:auto val="1"/>
        <c:lblAlgn val="ctr"/>
        <c:lblOffset val="100"/>
        <c:noMultiLvlLbl val="0"/>
      </c:catAx>
      <c:valAx>
        <c:axId val="64160896"/>
        <c:scaling>
          <c:orientation val="minMax"/>
        </c:scaling>
        <c:delete val="0"/>
        <c:axPos val="b"/>
        <c:majorGridlines/>
        <c:numFmt formatCode="0%" sourceLinked="0"/>
        <c:majorTickMark val="out"/>
        <c:minorTickMark val="none"/>
        <c:tickLblPos val="nextTo"/>
        <c:crossAx val="45928960"/>
        <c:crosses val="autoZero"/>
        <c:crossBetween val="between"/>
      </c:valAx>
    </c:plotArea>
    <c:legend>
      <c:legendPos val="r"/>
      <c:overlay val="0"/>
    </c:legend>
    <c:plotVisOnly val="1"/>
    <c:dispBlanksAs val="gap"/>
    <c:showDLblsOverMax val="0"/>
  </c:chart>
  <c:txPr>
    <a:bodyPr/>
    <a:lstStyle/>
    <a:p>
      <a:pPr>
        <a:defRPr sz="11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7.142882870263835E-2"/>
          <c:y val="8.1634044110500265E-2"/>
          <c:w val="0.75211998119040713"/>
          <c:h val="0.59827400659885621"/>
        </c:manualLayout>
      </c:layout>
      <c:area3DChart>
        <c:grouping val="standard"/>
        <c:varyColors val="0"/>
        <c:ser>
          <c:idx val="0"/>
          <c:order val="0"/>
          <c:tx>
            <c:strRef>
              <c:f>Sheet1!$D$317</c:f>
              <c:strCache>
                <c:ptCount val="1"/>
                <c:pt idx="0">
                  <c:v>Faculty/Staff: 1,485</c:v>
                </c:pt>
              </c:strCache>
            </c:strRef>
          </c:tx>
          <c:dLbls>
            <c:dLbl>
              <c:idx val="0"/>
              <c:layout>
                <c:manualLayout>
                  <c:x val="0"/>
                  <c:y val="-9.005083514887693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6.100217864923747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5.809731299927382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8.424110384894693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3883947479882355E-3"/>
                  <c:y val="-6.39070442992011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3883947479882355E-3"/>
                  <c:y val="-0.2004357298474981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aseline="0">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Sheet1!$E$315:$J$316</c:f>
              <c:multiLvlStrCache>
                <c:ptCount val="6"/>
                <c:lvl>
                  <c:pt idx="0">
                    <c:v>I already live close to campus</c:v>
                  </c:pt>
                  <c:pt idx="1">
                    <c:v>$3.00 per gallon</c:v>
                  </c:pt>
                  <c:pt idx="2">
                    <c:v>$5.00 per gallon</c:v>
                  </c:pt>
                  <c:pt idx="3">
                    <c:v>$10.00 per gallon</c:v>
                  </c:pt>
                  <c:pt idx="4">
                    <c:v>$20.00 per gallon</c:v>
                  </c:pt>
                  <c:pt idx="5">
                    <c:v>I will live wherever I wish regardless of gasoline prices</c:v>
                  </c:pt>
                </c:lvl>
                <c:lvl>
                  <c:pt idx="0">
                    <c:v>Q21_How much are you willing to pay for a gallon of gasoline before you consider moving closer to campus?</c:v>
                  </c:pt>
                </c:lvl>
              </c:multiLvlStrCache>
            </c:multiLvlStrRef>
          </c:cat>
          <c:val>
            <c:numRef>
              <c:f>Sheet1!$E$317:$J$317</c:f>
              <c:numCache>
                <c:formatCode>0.0%</c:formatCode>
                <c:ptCount val="6"/>
                <c:pt idx="0">
                  <c:v>0.18383838383838727</c:v>
                </c:pt>
                <c:pt idx="1">
                  <c:v>5.9259259259259262E-2</c:v>
                </c:pt>
                <c:pt idx="2">
                  <c:v>0.15757575757575756</c:v>
                </c:pt>
                <c:pt idx="3">
                  <c:v>0.12861952861952655</c:v>
                </c:pt>
                <c:pt idx="4">
                  <c:v>3.8383838383838381E-2</c:v>
                </c:pt>
                <c:pt idx="5">
                  <c:v>0.43232323232323538</c:v>
                </c:pt>
              </c:numCache>
            </c:numRef>
          </c:val>
        </c:ser>
        <c:ser>
          <c:idx val="1"/>
          <c:order val="1"/>
          <c:tx>
            <c:strRef>
              <c:f>Sheet1!$D$318</c:f>
              <c:strCache>
                <c:ptCount val="1"/>
                <c:pt idx="0">
                  <c:v>Student: 519</c:v>
                </c:pt>
              </c:strCache>
            </c:strRef>
          </c:tx>
          <c:dLbls>
            <c:dLbl>
              <c:idx val="0"/>
              <c:layout>
                <c:manualLayout>
                  <c:x val="1.6941973739940997E-3"/>
                  <c:y val="-0.15395787944807551"/>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0825921219822944E-3"/>
                  <c:y val="-0.1045751633986929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9.58605664488017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6941973739940997E-3"/>
                  <c:y val="-9.58605664488017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8.133623819898323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2024565861922914E-2"/>
                  <c:y val="-0.12200435729847496"/>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aseline="0">
                    <a:solidFill>
                      <a:srgbClr val="C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Sheet1!$E$315:$J$316</c:f>
              <c:multiLvlStrCache>
                <c:ptCount val="6"/>
                <c:lvl>
                  <c:pt idx="0">
                    <c:v>I already live close to campus</c:v>
                  </c:pt>
                  <c:pt idx="1">
                    <c:v>$3.00 per gallon</c:v>
                  </c:pt>
                  <c:pt idx="2">
                    <c:v>$5.00 per gallon</c:v>
                  </c:pt>
                  <c:pt idx="3">
                    <c:v>$10.00 per gallon</c:v>
                  </c:pt>
                  <c:pt idx="4">
                    <c:v>$20.00 per gallon</c:v>
                  </c:pt>
                  <c:pt idx="5">
                    <c:v>I will live wherever I wish regardless of gasoline prices</c:v>
                  </c:pt>
                </c:lvl>
                <c:lvl>
                  <c:pt idx="0">
                    <c:v>Q21_How much are you willing to pay for a gallon of gasoline before you consider moving closer to campus?</c:v>
                  </c:pt>
                </c:lvl>
              </c:multiLvlStrCache>
            </c:multiLvlStrRef>
          </c:cat>
          <c:val>
            <c:numRef>
              <c:f>Sheet1!$E$318:$J$318</c:f>
              <c:numCache>
                <c:formatCode>0.0%</c:formatCode>
                <c:ptCount val="6"/>
                <c:pt idx="0">
                  <c:v>0.37957610789981883</c:v>
                </c:pt>
                <c:pt idx="1">
                  <c:v>9.2485549132947972E-2</c:v>
                </c:pt>
                <c:pt idx="2">
                  <c:v>0.17148362235067438</c:v>
                </c:pt>
                <c:pt idx="3">
                  <c:v>9.6339113680153979E-2</c:v>
                </c:pt>
                <c:pt idx="4">
                  <c:v>1.7341040462427744E-2</c:v>
                </c:pt>
                <c:pt idx="5">
                  <c:v>0.24277456647398837</c:v>
                </c:pt>
              </c:numCache>
            </c:numRef>
          </c:val>
        </c:ser>
        <c:dLbls>
          <c:showLegendKey val="0"/>
          <c:showVal val="0"/>
          <c:showCatName val="0"/>
          <c:showSerName val="0"/>
          <c:showPercent val="0"/>
          <c:showBubbleSize val="0"/>
        </c:dLbls>
        <c:axId val="100191744"/>
        <c:axId val="91483520"/>
        <c:axId val="44438144"/>
      </c:area3DChart>
      <c:catAx>
        <c:axId val="100191744"/>
        <c:scaling>
          <c:orientation val="minMax"/>
        </c:scaling>
        <c:delete val="0"/>
        <c:axPos val="b"/>
        <c:numFmt formatCode="General" sourceLinked="0"/>
        <c:majorTickMark val="out"/>
        <c:minorTickMark val="none"/>
        <c:tickLblPos val="nextTo"/>
        <c:txPr>
          <a:bodyPr/>
          <a:lstStyle/>
          <a:p>
            <a:pPr>
              <a:defRPr sz="1050"/>
            </a:pPr>
            <a:endParaRPr lang="en-US"/>
          </a:p>
        </c:txPr>
        <c:crossAx val="91483520"/>
        <c:crosses val="autoZero"/>
        <c:auto val="1"/>
        <c:lblAlgn val="ctr"/>
        <c:lblOffset val="100"/>
        <c:noMultiLvlLbl val="0"/>
      </c:catAx>
      <c:valAx>
        <c:axId val="91483520"/>
        <c:scaling>
          <c:orientation val="minMax"/>
        </c:scaling>
        <c:delete val="0"/>
        <c:axPos val="l"/>
        <c:majorGridlines/>
        <c:numFmt formatCode="0.0%" sourceLinked="1"/>
        <c:majorTickMark val="out"/>
        <c:minorTickMark val="none"/>
        <c:tickLblPos val="nextTo"/>
        <c:crossAx val="100191744"/>
        <c:crosses val="autoZero"/>
        <c:crossBetween val="midCat"/>
      </c:valAx>
      <c:serAx>
        <c:axId val="44438144"/>
        <c:scaling>
          <c:orientation val="minMax"/>
        </c:scaling>
        <c:delete val="1"/>
        <c:axPos val="b"/>
        <c:majorTickMark val="out"/>
        <c:minorTickMark val="none"/>
        <c:tickLblPos val="none"/>
        <c:crossAx val="91483520"/>
        <c:crosses val="autoZero"/>
      </c:serAx>
    </c:plotArea>
    <c:legend>
      <c:legendPos val="r"/>
      <c:layout>
        <c:manualLayout>
          <c:xMode val="edge"/>
          <c:yMode val="edge"/>
          <c:x val="0.81629897914603111"/>
          <c:y val="5.8219454594319466E-2"/>
          <c:w val="0.16337065236603987"/>
          <c:h val="0.10505686789151356"/>
        </c:manualLayout>
      </c:layout>
      <c:overlay val="0"/>
    </c:legend>
    <c:plotVisOnly val="1"/>
    <c:dispBlanksAs val="zero"/>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pieChart>
        <c:varyColors val="1"/>
        <c:ser>
          <c:idx val="0"/>
          <c:order val="0"/>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Sheet1!$K$30:$K$34</c:f>
              <c:strCache>
                <c:ptCount val="5"/>
                <c:pt idx="0">
                  <c:v>Definitely not interested</c:v>
                </c:pt>
                <c:pt idx="1">
                  <c:v>Probably not interested</c:v>
                </c:pt>
                <c:pt idx="2">
                  <c:v>Do not know</c:v>
                </c:pt>
                <c:pt idx="3">
                  <c:v>Probably interested</c:v>
                </c:pt>
                <c:pt idx="4">
                  <c:v>Definitely interested</c:v>
                </c:pt>
              </c:strCache>
            </c:strRef>
          </c:cat>
          <c:val>
            <c:numRef>
              <c:f>Sheet1!$L$30:$L$34</c:f>
              <c:numCache>
                <c:formatCode>0.0%</c:formatCode>
                <c:ptCount val="5"/>
                <c:pt idx="0">
                  <c:v>0.20496894409938188</c:v>
                </c:pt>
                <c:pt idx="1">
                  <c:v>0.1387163561076642</c:v>
                </c:pt>
                <c:pt idx="2">
                  <c:v>8.9026915113874214E-2</c:v>
                </c:pt>
                <c:pt idx="3">
                  <c:v>0.18840579710145297</c:v>
                </c:pt>
                <c:pt idx="4">
                  <c:v>0.37888198757765135</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Sheet1!$B$115</c:f>
              <c:strCache>
                <c:ptCount val="1"/>
                <c:pt idx="0">
                  <c:v>Not Interested</c:v>
                </c:pt>
              </c:strCache>
            </c:strRef>
          </c:tx>
          <c:invertIfNegative val="0"/>
          <c:dLbls>
            <c:dLbl>
              <c:idx val="0"/>
              <c:layout>
                <c:manualLayout>
                  <c:x val="-9.3896713615023528E-3"/>
                  <c:y val="7.8585461689587421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Sheet1!$A$116:$A$121</c:f>
              <c:strCache>
                <c:ptCount val="6"/>
                <c:pt idx="0">
                  <c:v>10 minutes or less: 359</c:v>
                </c:pt>
                <c:pt idx="1">
                  <c:v>11-20 minutes: 577</c:v>
                </c:pt>
                <c:pt idx="2">
                  <c:v>21-30 minutes: 519</c:v>
                </c:pt>
                <c:pt idx="3">
                  <c:v>31-40 minutes: 220</c:v>
                </c:pt>
                <c:pt idx="4">
                  <c:v>41-60 minutes: 108</c:v>
                </c:pt>
                <c:pt idx="5">
                  <c:v>More than an hour: 20</c:v>
                </c:pt>
              </c:strCache>
            </c:strRef>
          </c:cat>
          <c:val>
            <c:numRef>
              <c:f>Sheet1!$B$116:$B$121</c:f>
              <c:numCache>
                <c:formatCode>0.0%</c:formatCode>
                <c:ptCount val="6"/>
                <c:pt idx="0">
                  <c:v>0.43454038997215216</c:v>
                </c:pt>
                <c:pt idx="1">
                  <c:v>0.59965337954939368</c:v>
                </c:pt>
                <c:pt idx="2">
                  <c:v>0.76878612716763006</c:v>
                </c:pt>
                <c:pt idx="3">
                  <c:v>0.83406113537117965</c:v>
                </c:pt>
                <c:pt idx="4">
                  <c:v>0.81481481481481965</c:v>
                </c:pt>
                <c:pt idx="5">
                  <c:v>0.70000000000000062</c:v>
                </c:pt>
              </c:numCache>
            </c:numRef>
          </c:val>
        </c:ser>
        <c:ser>
          <c:idx val="1"/>
          <c:order val="1"/>
          <c:tx>
            <c:strRef>
              <c:f>Sheet1!$C$115</c:f>
              <c:strCache>
                <c:ptCount val="1"/>
                <c:pt idx="0">
                  <c:v>Interested</c:v>
                </c:pt>
              </c:strCache>
            </c:strRef>
          </c:tx>
          <c:invertIfNegative val="0"/>
          <c:dLbls>
            <c:dLbl>
              <c:idx val="1"/>
              <c:layout>
                <c:manualLayout>
                  <c:x val="1.2519561815336465E-2"/>
                  <c:y val="7.858546168958742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4084507042253521E-2"/>
                  <c:y val="7.858546168958742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4084507042253521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5649452269170621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2519561815336465E-2"/>
                  <c:y val="5.2390307793058434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Sheet1!$A$116:$A$121</c:f>
              <c:strCache>
                <c:ptCount val="6"/>
                <c:pt idx="0">
                  <c:v>10 minutes or less: 359</c:v>
                </c:pt>
                <c:pt idx="1">
                  <c:v>11-20 minutes: 577</c:v>
                </c:pt>
                <c:pt idx="2">
                  <c:v>21-30 minutes: 519</c:v>
                </c:pt>
                <c:pt idx="3">
                  <c:v>31-40 minutes: 220</c:v>
                </c:pt>
                <c:pt idx="4">
                  <c:v>41-60 minutes: 108</c:v>
                </c:pt>
                <c:pt idx="5">
                  <c:v>More than an hour: 20</c:v>
                </c:pt>
              </c:strCache>
            </c:strRef>
          </c:cat>
          <c:val>
            <c:numRef>
              <c:f>Sheet1!$C$116:$C$121</c:f>
              <c:numCache>
                <c:formatCode>0.0%</c:formatCode>
                <c:ptCount val="6"/>
                <c:pt idx="0">
                  <c:v>0.56545961002785561</c:v>
                </c:pt>
                <c:pt idx="1">
                  <c:v>0.40034662045060682</c:v>
                </c:pt>
                <c:pt idx="2">
                  <c:v>0.23121387283237299</c:v>
                </c:pt>
                <c:pt idx="3">
                  <c:v>0.16593886462882096</c:v>
                </c:pt>
                <c:pt idx="4">
                  <c:v>0.18518518518518737</c:v>
                </c:pt>
                <c:pt idx="5">
                  <c:v>0.30000000000000032</c:v>
                </c:pt>
              </c:numCache>
            </c:numRef>
          </c:val>
        </c:ser>
        <c:dLbls>
          <c:showLegendKey val="0"/>
          <c:showVal val="0"/>
          <c:showCatName val="0"/>
          <c:showSerName val="0"/>
          <c:showPercent val="0"/>
          <c:showBubbleSize val="0"/>
        </c:dLbls>
        <c:gapWidth val="150"/>
        <c:axId val="100294656"/>
        <c:axId val="94554368"/>
      </c:barChart>
      <c:catAx>
        <c:axId val="100294656"/>
        <c:scaling>
          <c:orientation val="minMax"/>
        </c:scaling>
        <c:delete val="0"/>
        <c:axPos val="b"/>
        <c:numFmt formatCode="General" sourceLinked="0"/>
        <c:majorTickMark val="out"/>
        <c:minorTickMark val="none"/>
        <c:tickLblPos val="nextTo"/>
        <c:crossAx val="94554368"/>
        <c:crosses val="autoZero"/>
        <c:auto val="1"/>
        <c:lblAlgn val="ctr"/>
        <c:lblOffset val="100"/>
        <c:noMultiLvlLbl val="0"/>
      </c:catAx>
      <c:valAx>
        <c:axId val="94554368"/>
        <c:scaling>
          <c:orientation val="minMax"/>
        </c:scaling>
        <c:delete val="0"/>
        <c:axPos val="l"/>
        <c:majorGridlines/>
        <c:numFmt formatCode="0%" sourceLinked="0"/>
        <c:majorTickMark val="out"/>
        <c:minorTickMark val="none"/>
        <c:tickLblPos val="nextTo"/>
        <c:crossAx val="100294656"/>
        <c:crosses val="autoZero"/>
        <c:crossBetween val="between"/>
      </c:valAx>
    </c:plotArea>
    <c:legend>
      <c:legendPos val="r"/>
      <c:overlay val="0"/>
    </c:legend>
    <c:plotVisOnly val="1"/>
    <c:dispBlanksAs val="gap"/>
    <c:showDLblsOverMax val="0"/>
  </c:chart>
  <c:txPr>
    <a:bodyPr/>
    <a:lstStyle/>
    <a:p>
      <a:pPr>
        <a:defRPr sz="12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37671791026121737"/>
          <c:y val="3.0555555555555582E-2"/>
          <c:w val="0.45639333876368904"/>
          <c:h val="0.87921981627296664"/>
        </c:manualLayout>
      </c:layout>
      <c:barChart>
        <c:barDir val="bar"/>
        <c:grouping val="clustered"/>
        <c:varyColors val="0"/>
        <c:ser>
          <c:idx val="0"/>
          <c:order val="0"/>
          <c:tx>
            <c:strRef>
              <c:f>Sheet1!$E$326</c:f>
              <c:strCache>
                <c:ptCount val="1"/>
                <c:pt idx="0">
                  <c:v>Faculty/Staff: 33,562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Sheet1!$F$325:$N$325</c:f>
              <c:strCache>
                <c:ptCount val="9"/>
                <c:pt idx="0">
                  <c:v>"More bike racks on campus"</c:v>
                </c:pt>
                <c:pt idx="1">
                  <c:v> "Secure, out-of-the-elements bike parking"</c:v>
                </c:pt>
                <c:pt idx="2">
                  <c:v> "Training in bike maintenance"</c:v>
                </c:pt>
                <c:pt idx="3">
                  <c:v> "An on-campus bike repair shop"</c:v>
                </c:pt>
                <c:pt idx="4">
                  <c:v>"Training in safe and confident cycling in traffic"</c:v>
                </c:pt>
                <c:pt idx="5">
                  <c:v>"Maps and info about safer bike routes to campus"</c:v>
                </c:pt>
                <c:pt idx="6">
                  <c:v>"More bike lanes, designated routes and signage for cyclists"</c:v>
                </c:pt>
                <c:pt idx="7">
                  <c:v> "Secure showering facilities for bike commuters"</c:v>
                </c:pt>
                <c:pt idx="8">
                  <c:v> "Someone to ride to campus with"</c:v>
                </c:pt>
              </c:strCache>
            </c:strRef>
          </c:cat>
          <c:val>
            <c:numRef>
              <c:f>Sheet1!$F$326:$N$326</c:f>
              <c:numCache>
                <c:formatCode>0.0%</c:formatCode>
                <c:ptCount val="9"/>
                <c:pt idx="0">
                  <c:v>0.11600000000000002</c:v>
                </c:pt>
                <c:pt idx="1">
                  <c:v>0.14400000000000004</c:v>
                </c:pt>
                <c:pt idx="2">
                  <c:v>8.5000000000000006E-2</c:v>
                </c:pt>
                <c:pt idx="3">
                  <c:v>9.8000000000000226E-2</c:v>
                </c:pt>
                <c:pt idx="4">
                  <c:v>9.7000000000000003E-2</c:v>
                </c:pt>
                <c:pt idx="5">
                  <c:v>0.12100000000000002</c:v>
                </c:pt>
                <c:pt idx="6">
                  <c:v>0.16400000000000001</c:v>
                </c:pt>
                <c:pt idx="7">
                  <c:v>0.1</c:v>
                </c:pt>
                <c:pt idx="8">
                  <c:v>7.3999999999999996E-2</c:v>
                </c:pt>
              </c:numCache>
            </c:numRef>
          </c:val>
        </c:ser>
        <c:ser>
          <c:idx val="1"/>
          <c:order val="1"/>
          <c:tx>
            <c:strRef>
              <c:f>Sheet1!$E$327</c:f>
              <c:strCache>
                <c:ptCount val="1"/>
                <c:pt idx="0">
                  <c:v>Students: 17,924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Sheet1!$F$325:$N$325</c:f>
              <c:strCache>
                <c:ptCount val="9"/>
                <c:pt idx="0">
                  <c:v>"More bike racks on campus"</c:v>
                </c:pt>
                <c:pt idx="1">
                  <c:v> "Secure, out-of-the-elements bike parking"</c:v>
                </c:pt>
                <c:pt idx="2">
                  <c:v> "Training in bike maintenance"</c:v>
                </c:pt>
                <c:pt idx="3">
                  <c:v> "An on-campus bike repair shop"</c:v>
                </c:pt>
                <c:pt idx="4">
                  <c:v>"Training in safe and confident cycling in traffic"</c:v>
                </c:pt>
                <c:pt idx="5">
                  <c:v>"Maps and info about safer bike routes to campus"</c:v>
                </c:pt>
                <c:pt idx="6">
                  <c:v>"More bike lanes, designated routes and signage for cyclists"</c:v>
                </c:pt>
                <c:pt idx="7">
                  <c:v> "Secure showering facilities for bike commuters"</c:v>
                </c:pt>
                <c:pt idx="8">
                  <c:v> "Someone to ride to campus with"</c:v>
                </c:pt>
              </c:strCache>
            </c:strRef>
          </c:cat>
          <c:val>
            <c:numRef>
              <c:f>Sheet1!$F$327:$N$327</c:f>
              <c:numCache>
                <c:formatCode>0.0%</c:formatCode>
                <c:ptCount val="9"/>
                <c:pt idx="0">
                  <c:v>0.13110912742691364</c:v>
                </c:pt>
                <c:pt idx="1">
                  <c:v>0.14544744476679888</c:v>
                </c:pt>
                <c:pt idx="2">
                  <c:v>7.9056014282527134E-2</c:v>
                </c:pt>
                <c:pt idx="3">
                  <c:v>0.1016514170943965</c:v>
                </c:pt>
                <c:pt idx="4">
                  <c:v>9.6016514170943992E-2</c:v>
                </c:pt>
                <c:pt idx="5">
                  <c:v>0.11850033474670832</c:v>
                </c:pt>
                <c:pt idx="6">
                  <c:v>0.15459718812765352</c:v>
                </c:pt>
                <c:pt idx="7">
                  <c:v>8.2459272483820595E-2</c:v>
                </c:pt>
                <c:pt idx="8">
                  <c:v>9.1162686900245482E-2</c:v>
                </c:pt>
              </c:numCache>
            </c:numRef>
          </c:val>
        </c:ser>
        <c:dLbls>
          <c:showLegendKey val="0"/>
          <c:showVal val="0"/>
          <c:showCatName val="0"/>
          <c:showSerName val="0"/>
          <c:showPercent val="0"/>
          <c:showBubbleSize val="0"/>
        </c:dLbls>
        <c:gapWidth val="150"/>
        <c:axId val="100384256"/>
        <c:axId val="94558400"/>
      </c:barChart>
      <c:catAx>
        <c:axId val="100384256"/>
        <c:scaling>
          <c:orientation val="minMax"/>
        </c:scaling>
        <c:delete val="0"/>
        <c:axPos val="l"/>
        <c:numFmt formatCode="General" sourceLinked="0"/>
        <c:majorTickMark val="out"/>
        <c:minorTickMark val="none"/>
        <c:tickLblPos val="nextTo"/>
        <c:crossAx val="94558400"/>
        <c:crosses val="autoZero"/>
        <c:auto val="1"/>
        <c:lblAlgn val="ctr"/>
        <c:lblOffset val="100"/>
        <c:noMultiLvlLbl val="0"/>
      </c:catAx>
      <c:valAx>
        <c:axId val="94558400"/>
        <c:scaling>
          <c:orientation val="minMax"/>
        </c:scaling>
        <c:delete val="0"/>
        <c:axPos val="b"/>
        <c:majorGridlines/>
        <c:numFmt formatCode="0.0%" sourceLinked="1"/>
        <c:majorTickMark val="out"/>
        <c:minorTickMark val="none"/>
        <c:tickLblPos val="nextTo"/>
        <c:crossAx val="100384256"/>
        <c:crosses val="autoZero"/>
        <c:crossBetween val="between"/>
      </c:valAx>
    </c:plotArea>
    <c:legend>
      <c:legendPos val="r"/>
      <c:overlay val="0"/>
    </c:legend>
    <c:plotVisOnly val="1"/>
    <c:dispBlanksAs val="gap"/>
    <c:showDLblsOverMax val="0"/>
  </c:chart>
  <c:txPr>
    <a:bodyPr/>
    <a:lstStyle/>
    <a:p>
      <a:pPr>
        <a:defRPr sz="11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pieChart>
        <c:varyColors val="1"/>
        <c:ser>
          <c:idx val="0"/>
          <c:order val="0"/>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Sheet1!$B$251:$G$251</c:f>
              <c:strCache>
                <c:ptCount val="6"/>
                <c:pt idx="0">
                  <c:v>"Free bus rides"</c:v>
                </c:pt>
                <c:pt idx="1">
                  <c:v>"Free bicycles"</c:v>
                </c:pt>
                <c:pt idx="2">
                  <c:v>"Car pools"</c:v>
                </c:pt>
                <c:pt idx="3">
                  <c:v>"Van pools"</c:v>
                </c:pt>
                <c:pt idx="4">
                  <c:v>"Rental cars"</c:v>
                </c:pt>
                <c:pt idx="5">
                  <c:v>"Additional student housing within walking distance"</c:v>
                </c:pt>
              </c:strCache>
            </c:strRef>
          </c:cat>
          <c:val>
            <c:numRef>
              <c:f>Sheet1!$B$252:$G$252</c:f>
              <c:numCache>
                <c:formatCode>0.0%</c:formatCode>
                <c:ptCount val="6"/>
                <c:pt idx="0">
                  <c:v>0.23164372131831457</c:v>
                </c:pt>
                <c:pt idx="1">
                  <c:v>0.19315811430955088</c:v>
                </c:pt>
                <c:pt idx="2">
                  <c:v>0.17042136003337521</c:v>
                </c:pt>
                <c:pt idx="3">
                  <c:v>0.13631622861910722</c:v>
                </c:pt>
                <c:pt idx="4">
                  <c:v>7.9474342928660832E-2</c:v>
                </c:pt>
                <c:pt idx="5">
                  <c:v>0.18898623279099389</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7297308053100802"/>
          <c:y val="0.25424977682270367"/>
          <c:w val="0.32415640571725707"/>
          <c:h val="0.58348348000617556"/>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lineChart>
        <c:grouping val="standard"/>
        <c:varyColors val="0"/>
        <c:ser>
          <c:idx val="0"/>
          <c:order val="0"/>
          <c:tx>
            <c:strRef>
              <c:f>Sheet1!$A$18:$B$18</c:f>
              <c:strCache>
                <c:ptCount val="1"/>
                <c:pt idx="0">
                  <c:v>Participants 7603</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Sheet1!$C$16:$F$17</c:f>
              <c:strCache>
                <c:ptCount val="4"/>
                <c:pt idx="0">
                  <c:v>$2,000</c:v>
                </c:pt>
                <c:pt idx="1">
                  <c:v>$4,000</c:v>
                </c:pt>
                <c:pt idx="2">
                  <c:v>$6,000</c:v>
                </c:pt>
                <c:pt idx="3">
                  <c:v>$8,000</c:v>
                </c:pt>
              </c:strCache>
            </c:strRef>
          </c:cat>
          <c:val>
            <c:numRef>
              <c:f>Sheet1!$C$18:$F$18</c:f>
              <c:numCache>
                <c:formatCode>"$"#,##0.00</c:formatCode>
                <c:ptCount val="4"/>
                <c:pt idx="0">
                  <c:v>15206000</c:v>
                </c:pt>
                <c:pt idx="1">
                  <c:v>30412000</c:v>
                </c:pt>
                <c:pt idx="2">
                  <c:v>45618000</c:v>
                </c:pt>
                <c:pt idx="3">
                  <c:v>60824000</c:v>
                </c:pt>
              </c:numCache>
            </c:numRef>
          </c:val>
          <c:smooth val="0"/>
        </c:ser>
        <c:ser>
          <c:idx val="1"/>
          <c:order val="1"/>
          <c:tx>
            <c:strRef>
              <c:f>Sheet1!$A$19:$B$19</c:f>
              <c:strCache>
                <c:ptCount val="1"/>
                <c:pt idx="0">
                  <c:v>Participants 6082</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Sheet1!$C$16:$F$17</c:f>
              <c:strCache>
                <c:ptCount val="4"/>
                <c:pt idx="0">
                  <c:v>$2,000</c:v>
                </c:pt>
                <c:pt idx="1">
                  <c:v>$4,000</c:v>
                </c:pt>
                <c:pt idx="2">
                  <c:v>$6,000</c:v>
                </c:pt>
                <c:pt idx="3">
                  <c:v>$8,000</c:v>
                </c:pt>
              </c:strCache>
            </c:strRef>
          </c:cat>
          <c:val>
            <c:numRef>
              <c:f>Sheet1!$C$19:$F$19</c:f>
              <c:numCache>
                <c:formatCode>"$"#,##0.00</c:formatCode>
                <c:ptCount val="4"/>
                <c:pt idx="0">
                  <c:v>12164800.000000002</c:v>
                </c:pt>
                <c:pt idx="1">
                  <c:v>24329600.000000004</c:v>
                </c:pt>
                <c:pt idx="2">
                  <c:v>36494400</c:v>
                </c:pt>
                <c:pt idx="3">
                  <c:v>48659200.000000007</c:v>
                </c:pt>
              </c:numCache>
            </c:numRef>
          </c:val>
          <c:smooth val="0"/>
        </c:ser>
        <c:ser>
          <c:idx val="2"/>
          <c:order val="2"/>
          <c:tx>
            <c:strRef>
              <c:f>Sheet1!$A$20:$B$20</c:f>
              <c:strCache>
                <c:ptCount val="1"/>
                <c:pt idx="0">
                  <c:v>Participants 4562</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Sheet1!$C$16:$F$17</c:f>
              <c:strCache>
                <c:ptCount val="4"/>
                <c:pt idx="0">
                  <c:v>$2,000</c:v>
                </c:pt>
                <c:pt idx="1">
                  <c:v>$4,000</c:v>
                </c:pt>
                <c:pt idx="2">
                  <c:v>$6,000</c:v>
                </c:pt>
                <c:pt idx="3">
                  <c:v>$8,000</c:v>
                </c:pt>
              </c:strCache>
            </c:strRef>
          </c:cat>
          <c:val>
            <c:numRef>
              <c:f>Sheet1!$C$20:$F$20</c:f>
              <c:numCache>
                <c:formatCode>"$"#,##0.00</c:formatCode>
                <c:ptCount val="4"/>
                <c:pt idx="0">
                  <c:v>9123600</c:v>
                </c:pt>
                <c:pt idx="1">
                  <c:v>18247200</c:v>
                </c:pt>
                <c:pt idx="2">
                  <c:v>27370800</c:v>
                </c:pt>
                <c:pt idx="3">
                  <c:v>36494400</c:v>
                </c:pt>
              </c:numCache>
            </c:numRef>
          </c:val>
          <c:smooth val="0"/>
        </c:ser>
        <c:ser>
          <c:idx val="3"/>
          <c:order val="3"/>
          <c:tx>
            <c:strRef>
              <c:f>Sheet1!$A$21:$B$21</c:f>
              <c:strCache>
                <c:ptCount val="1"/>
                <c:pt idx="0">
                  <c:v>Participants 3041</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Sheet1!$C$16:$F$17</c:f>
              <c:strCache>
                <c:ptCount val="4"/>
                <c:pt idx="0">
                  <c:v>$2,000</c:v>
                </c:pt>
                <c:pt idx="1">
                  <c:v>$4,000</c:v>
                </c:pt>
                <c:pt idx="2">
                  <c:v>$6,000</c:v>
                </c:pt>
                <c:pt idx="3">
                  <c:v>$8,000</c:v>
                </c:pt>
              </c:strCache>
            </c:strRef>
          </c:cat>
          <c:val>
            <c:numRef>
              <c:f>Sheet1!$C$21:$F$21</c:f>
              <c:numCache>
                <c:formatCode>"$"#,##0.00</c:formatCode>
                <c:ptCount val="4"/>
                <c:pt idx="0">
                  <c:v>6082400.0000000009</c:v>
                </c:pt>
                <c:pt idx="1">
                  <c:v>12164800.000000002</c:v>
                </c:pt>
                <c:pt idx="2">
                  <c:v>18247200</c:v>
                </c:pt>
                <c:pt idx="3">
                  <c:v>24329600.000000004</c:v>
                </c:pt>
              </c:numCache>
            </c:numRef>
          </c:val>
          <c:smooth val="0"/>
        </c:ser>
        <c:dLbls>
          <c:showLegendKey val="0"/>
          <c:showVal val="0"/>
          <c:showCatName val="0"/>
          <c:showSerName val="0"/>
          <c:showPercent val="0"/>
          <c:showBubbleSize val="0"/>
        </c:dLbls>
        <c:marker val="1"/>
        <c:smooth val="0"/>
        <c:axId val="103071744"/>
        <c:axId val="102110848"/>
      </c:lineChart>
      <c:catAx>
        <c:axId val="103071744"/>
        <c:scaling>
          <c:orientation val="minMax"/>
        </c:scaling>
        <c:delete val="0"/>
        <c:axPos val="b"/>
        <c:numFmt formatCode="&quot;$&quot;#,##0.00" sourceLinked="0"/>
        <c:majorTickMark val="out"/>
        <c:minorTickMark val="none"/>
        <c:tickLblPos val="nextTo"/>
        <c:crossAx val="102110848"/>
        <c:crosses val="autoZero"/>
        <c:auto val="1"/>
        <c:lblAlgn val="ctr"/>
        <c:lblOffset val="100"/>
        <c:noMultiLvlLbl val="0"/>
      </c:catAx>
      <c:valAx>
        <c:axId val="102110848"/>
        <c:scaling>
          <c:orientation val="minMax"/>
        </c:scaling>
        <c:delete val="0"/>
        <c:axPos val="l"/>
        <c:majorGridlines/>
        <c:numFmt formatCode="#,##0.00" sourceLinked="0"/>
        <c:majorTickMark val="out"/>
        <c:minorTickMark val="none"/>
        <c:tickLblPos val="nextTo"/>
        <c:crossAx val="103071744"/>
        <c:crosses val="autoZero"/>
        <c:crossBetween val="between"/>
      </c:valAx>
    </c:plotArea>
    <c:legend>
      <c:legendPos val="r"/>
      <c:overlay val="0"/>
    </c:legend>
    <c:plotVisOnly val="1"/>
    <c:dispBlanksAs val="gap"/>
    <c:showDLblsOverMax val="0"/>
  </c:chart>
  <c:txPr>
    <a:bodyPr/>
    <a:lstStyle/>
    <a:p>
      <a:pPr>
        <a:defRPr sz="11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invertIfNegative val="0"/>
          <c:dLbls>
            <c:dLbl>
              <c:idx val="0"/>
              <c:layout>
                <c:manualLayout>
                  <c:x val="0"/>
                  <c:y val="-7.5614351723034814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Sheet1!$A$413:$A$426</c:f>
              <c:strCache>
                <c:ptCount val="14"/>
                <c:pt idx="0">
                  <c:v>Use for a vacation</c:v>
                </c:pt>
                <c:pt idx="1">
                  <c:v>Improve my housing</c:v>
                </c:pt>
                <c:pt idx="2">
                  <c:v>No increase in spending</c:v>
                </c:pt>
                <c:pt idx="3">
                  <c:v>Get higher quality groceries</c:v>
                </c:pt>
                <c:pt idx="4">
                  <c:v>Buy more clothing or accessories</c:v>
                </c:pt>
                <c:pt idx="5">
                  <c:v>Get much needed medical procedures</c:v>
                </c:pt>
                <c:pt idx="6">
                  <c:v>Buy more music and books</c:v>
                </c:pt>
                <c:pt idx="7">
                  <c:v>Attend more sporting and music events</c:v>
                </c:pt>
                <c:pt idx="8">
                  <c:v>Invest in a better car</c:v>
                </c:pt>
                <c:pt idx="9">
                  <c:v>Plant a garden</c:v>
                </c:pt>
                <c:pt idx="10">
                  <c:v>Join an athletic club or buy workout equipment</c:v>
                </c:pt>
                <c:pt idx="11">
                  <c:v>Start eating out more</c:v>
                </c:pt>
                <c:pt idx="12">
                  <c:v>Beauty and hygiene</c:v>
                </c:pt>
                <c:pt idx="13">
                  <c:v>Get a pet</c:v>
                </c:pt>
              </c:strCache>
            </c:strRef>
          </c:cat>
          <c:val>
            <c:numRef>
              <c:f>Sheet1!$B$413:$B$426</c:f>
              <c:numCache>
                <c:formatCode>0.0%</c:formatCode>
                <c:ptCount val="14"/>
                <c:pt idx="0">
                  <c:v>0.4591535433070868</c:v>
                </c:pt>
                <c:pt idx="1">
                  <c:v>0.36122047244094974</c:v>
                </c:pt>
                <c:pt idx="2">
                  <c:v>0.27509842519685501</c:v>
                </c:pt>
                <c:pt idx="3">
                  <c:v>0.20324803149606793</c:v>
                </c:pt>
                <c:pt idx="4">
                  <c:v>0.18651574803150023</c:v>
                </c:pt>
                <c:pt idx="5">
                  <c:v>0.1673228346456693</c:v>
                </c:pt>
                <c:pt idx="6">
                  <c:v>0.16338582677165317</c:v>
                </c:pt>
                <c:pt idx="7">
                  <c:v>0.15748031496063195</c:v>
                </c:pt>
                <c:pt idx="8">
                  <c:v>0.14763779527559054</c:v>
                </c:pt>
                <c:pt idx="9">
                  <c:v>0.10826771653543329</c:v>
                </c:pt>
                <c:pt idx="10">
                  <c:v>9.694881889763779E-2</c:v>
                </c:pt>
                <c:pt idx="11">
                  <c:v>8.6614173228346525E-2</c:v>
                </c:pt>
                <c:pt idx="12">
                  <c:v>7.6771653543307089E-2</c:v>
                </c:pt>
                <c:pt idx="13">
                  <c:v>4.8720472440944892E-2</c:v>
                </c:pt>
              </c:numCache>
            </c:numRef>
          </c:val>
        </c:ser>
        <c:dLbls>
          <c:showLegendKey val="0"/>
          <c:showVal val="0"/>
          <c:showCatName val="0"/>
          <c:showSerName val="0"/>
          <c:showPercent val="0"/>
          <c:showBubbleSize val="0"/>
        </c:dLbls>
        <c:gapWidth val="150"/>
        <c:axId val="109348352"/>
        <c:axId val="102155392"/>
      </c:barChart>
      <c:catAx>
        <c:axId val="109348352"/>
        <c:scaling>
          <c:orientation val="minMax"/>
        </c:scaling>
        <c:delete val="0"/>
        <c:axPos val="b"/>
        <c:numFmt formatCode="General" sourceLinked="0"/>
        <c:majorTickMark val="out"/>
        <c:minorTickMark val="none"/>
        <c:tickLblPos val="nextTo"/>
        <c:crossAx val="102155392"/>
        <c:crosses val="autoZero"/>
        <c:auto val="1"/>
        <c:lblAlgn val="ctr"/>
        <c:lblOffset val="100"/>
        <c:noMultiLvlLbl val="0"/>
      </c:catAx>
      <c:valAx>
        <c:axId val="102155392"/>
        <c:scaling>
          <c:orientation val="minMax"/>
        </c:scaling>
        <c:delete val="0"/>
        <c:axPos val="l"/>
        <c:numFmt formatCode="0.0%" sourceLinked="1"/>
        <c:majorTickMark val="out"/>
        <c:minorTickMark val="none"/>
        <c:tickLblPos val="nextTo"/>
        <c:crossAx val="10934835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a:t>Bicyclist Fatality and Injury Rate Comparison Between the US and the Netherlands</a:t>
            </a:r>
          </a:p>
        </c:rich>
      </c:tx>
      <c:overlay val="0"/>
    </c:title>
    <c:autoTitleDeleted val="0"/>
    <c:plotArea>
      <c:layout/>
      <c:barChart>
        <c:barDir val="col"/>
        <c:grouping val="clustered"/>
        <c:varyColors val="0"/>
        <c:ser>
          <c:idx val="0"/>
          <c:order val="0"/>
          <c:tx>
            <c:strRef>
              <c:f>Sheet1!$B$1</c:f>
              <c:strCache>
                <c:ptCount val="1"/>
                <c:pt idx="0">
                  <c:v>US</c:v>
                </c:pt>
              </c:strCache>
            </c:strRef>
          </c:tx>
          <c:spPr>
            <a:solidFill>
              <a:srgbClr val="C00000"/>
            </a:solidFill>
          </c:spPr>
          <c:invertIfNegative val="0"/>
          <c:dLbls>
            <c:dLbl>
              <c:idx val="1"/>
              <c:layout>
                <c:manualLayout>
                  <c:x val="0"/>
                  <c:y val="1.851851851851861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Fatality rate per 100 million trips</c:v>
                </c:pt>
                <c:pt idx="1">
                  <c:v>Fatality Rate per 100 million km traveled</c:v>
                </c:pt>
                <c:pt idx="2">
                  <c:v>Injury Rate per 500,000 km traveled</c:v>
                </c:pt>
              </c:strCache>
            </c:strRef>
          </c:cat>
          <c:val>
            <c:numRef>
              <c:f>Sheet1!$B$2:$B$4</c:f>
              <c:numCache>
                <c:formatCode>General</c:formatCode>
                <c:ptCount val="3"/>
                <c:pt idx="0">
                  <c:v>21</c:v>
                </c:pt>
                <c:pt idx="1">
                  <c:v>7.2</c:v>
                </c:pt>
                <c:pt idx="2">
                  <c:v>25</c:v>
                </c:pt>
              </c:numCache>
            </c:numRef>
          </c:val>
        </c:ser>
        <c:ser>
          <c:idx val="1"/>
          <c:order val="1"/>
          <c:tx>
            <c:strRef>
              <c:f>Sheet1!$C$1</c:f>
              <c:strCache>
                <c:ptCount val="1"/>
                <c:pt idx="0">
                  <c:v>Netherlands</c:v>
                </c:pt>
              </c:strCache>
            </c:strRef>
          </c:tx>
          <c:spPr>
            <a:solidFill>
              <a:srgbClr val="0070C0"/>
            </a:solidFill>
          </c:spPr>
          <c:invertIfNegative val="0"/>
          <c:dLbls>
            <c:dLbl>
              <c:idx val="0"/>
              <c:layout>
                <c:manualLayout>
                  <c:x val="0"/>
                  <c:y val="1.388888888888919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7777777777778924E-3"/>
                  <c:y val="1.851851851851861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Fatality rate per 100 million trips</c:v>
                </c:pt>
                <c:pt idx="1">
                  <c:v>Fatality Rate per 100 million km traveled</c:v>
                </c:pt>
                <c:pt idx="2">
                  <c:v>Injury Rate per 500,000 km traveled</c:v>
                </c:pt>
              </c:strCache>
            </c:strRef>
          </c:cat>
          <c:val>
            <c:numRef>
              <c:f>Sheet1!$C$2:$C$4</c:f>
              <c:numCache>
                <c:formatCode>General</c:formatCode>
                <c:ptCount val="3"/>
                <c:pt idx="0">
                  <c:v>1.6</c:v>
                </c:pt>
                <c:pt idx="1">
                  <c:v>2</c:v>
                </c:pt>
                <c:pt idx="2">
                  <c:v>0.4</c:v>
                </c:pt>
              </c:numCache>
            </c:numRef>
          </c:val>
        </c:ser>
        <c:dLbls>
          <c:showLegendKey val="0"/>
          <c:showVal val="0"/>
          <c:showCatName val="0"/>
          <c:showSerName val="0"/>
          <c:showPercent val="0"/>
          <c:showBubbleSize val="0"/>
        </c:dLbls>
        <c:gapWidth val="150"/>
        <c:axId val="87289344"/>
        <c:axId val="64165504"/>
      </c:barChart>
      <c:catAx>
        <c:axId val="87289344"/>
        <c:scaling>
          <c:orientation val="minMax"/>
        </c:scaling>
        <c:delete val="0"/>
        <c:axPos val="b"/>
        <c:numFmt formatCode="General" sourceLinked="0"/>
        <c:majorTickMark val="out"/>
        <c:minorTickMark val="none"/>
        <c:tickLblPos val="nextTo"/>
        <c:crossAx val="64165504"/>
        <c:crosses val="autoZero"/>
        <c:auto val="1"/>
        <c:lblAlgn val="ctr"/>
        <c:lblOffset val="100"/>
        <c:noMultiLvlLbl val="0"/>
      </c:catAx>
      <c:valAx>
        <c:axId val="64165504"/>
        <c:scaling>
          <c:orientation val="minMax"/>
        </c:scaling>
        <c:delete val="0"/>
        <c:axPos val="l"/>
        <c:majorGridlines/>
        <c:numFmt formatCode="General" sourceLinked="1"/>
        <c:majorTickMark val="out"/>
        <c:minorTickMark val="none"/>
        <c:tickLblPos val="nextTo"/>
        <c:crossAx val="8728934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hart>
    <c:title>
      <c:tx>
        <c:rich>
          <a:bodyPr/>
          <a:lstStyle/>
          <a:p>
            <a:pPr>
              <a:defRPr/>
            </a:pPr>
            <a:r>
              <a:rPr lang="en-US" dirty="0" smtClean="0"/>
              <a:t>Collision Fatality </a:t>
            </a:r>
            <a:r>
              <a:rPr lang="en-US" dirty="0"/>
              <a:t>Risk (%)</a:t>
            </a:r>
          </a:p>
        </c:rich>
      </c:tx>
      <c:layout>
        <c:manualLayout>
          <c:xMode val="edge"/>
          <c:yMode val="edge"/>
          <c:x val="0.3237230242053078"/>
          <c:y val="1.6836195965366927E-2"/>
        </c:manualLayout>
      </c:layout>
      <c:overlay val="0"/>
    </c:title>
    <c:autoTitleDeleted val="0"/>
    <c:plotArea>
      <c:layout/>
      <c:scatterChart>
        <c:scatterStyle val="smoothMarker"/>
        <c:varyColors val="0"/>
        <c:ser>
          <c:idx val="0"/>
          <c:order val="0"/>
          <c:tx>
            <c:strRef>
              <c:f>Sheet1!$A$8</c:f>
              <c:strCache>
                <c:ptCount val="1"/>
                <c:pt idx="0">
                  <c:v>Fatality Risk (%)</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Sheet1!$B$7:$D$7</c:f>
              <c:numCache>
                <c:formatCode>General</c:formatCode>
                <c:ptCount val="3"/>
                <c:pt idx="0">
                  <c:v>20</c:v>
                </c:pt>
                <c:pt idx="1">
                  <c:v>30</c:v>
                </c:pt>
                <c:pt idx="2">
                  <c:v>40</c:v>
                </c:pt>
              </c:numCache>
            </c:numRef>
          </c:xVal>
          <c:yVal>
            <c:numRef>
              <c:f>Sheet1!$B$8:$D$8</c:f>
              <c:numCache>
                <c:formatCode>0%</c:formatCode>
                <c:ptCount val="3"/>
                <c:pt idx="0">
                  <c:v>0.05</c:v>
                </c:pt>
                <c:pt idx="1">
                  <c:v>0.45</c:v>
                </c:pt>
                <c:pt idx="2">
                  <c:v>0.8</c:v>
                </c:pt>
              </c:numCache>
            </c:numRef>
          </c:yVal>
          <c:smooth val="1"/>
        </c:ser>
        <c:dLbls>
          <c:showLegendKey val="0"/>
          <c:showVal val="0"/>
          <c:showCatName val="0"/>
          <c:showSerName val="0"/>
          <c:showPercent val="0"/>
          <c:showBubbleSize val="0"/>
        </c:dLbls>
        <c:axId val="34907264"/>
        <c:axId val="34907840"/>
      </c:scatterChart>
      <c:valAx>
        <c:axId val="34907264"/>
        <c:scaling>
          <c:orientation val="minMax"/>
          <c:max val="42"/>
          <c:min val="20"/>
        </c:scaling>
        <c:delete val="0"/>
        <c:axPos val="b"/>
        <c:title>
          <c:tx>
            <c:rich>
              <a:bodyPr/>
              <a:lstStyle/>
              <a:p>
                <a:pPr>
                  <a:defRPr/>
                </a:pPr>
                <a:r>
                  <a:rPr lang="en-US"/>
                  <a:t>Motorist Speed (mph)</a:t>
                </a:r>
              </a:p>
            </c:rich>
          </c:tx>
          <c:overlay val="0"/>
        </c:title>
        <c:numFmt formatCode="General" sourceLinked="1"/>
        <c:majorTickMark val="out"/>
        <c:minorTickMark val="none"/>
        <c:tickLblPos val="nextTo"/>
        <c:crossAx val="34907840"/>
        <c:crosses val="autoZero"/>
        <c:crossBetween val="midCat"/>
      </c:valAx>
      <c:valAx>
        <c:axId val="34907840"/>
        <c:scaling>
          <c:orientation val="minMax"/>
          <c:max val="1"/>
        </c:scaling>
        <c:delete val="0"/>
        <c:axPos val="l"/>
        <c:majorGridlines/>
        <c:numFmt formatCode="0%" sourceLinked="1"/>
        <c:majorTickMark val="out"/>
        <c:minorTickMark val="none"/>
        <c:tickLblPos val="nextTo"/>
        <c:crossAx val="34907264"/>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title>
      <c:tx>
        <c:rich>
          <a:bodyPr/>
          <a:lstStyle/>
          <a:p>
            <a:pPr>
              <a:defRPr/>
            </a:pPr>
            <a:r>
              <a:rPr lang="en-US"/>
              <a:t>Average Sunlight Hours</a:t>
            </a:r>
          </a:p>
        </c:rich>
      </c:tx>
      <c:overlay val="0"/>
    </c:title>
    <c:autoTitleDeleted val="0"/>
    <c:plotArea>
      <c:layout/>
      <c:barChart>
        <c:barDir val="col"/>
        <c:grouping val="clustered"/>
        <c:varyColors val="0"/>
        <c:ser>
          <c:idx val="0"/>
          <c:order val="0"/>
          <c:tx>
            <c:strRef>
              <c:f>Sheet1!$J$2</c:f>
              <c:strCache>
                <c:ptCount val="1"/>
                <c:pt idx="0">
                  <c:v>Louisville, KY</c:v>
                </c:pt>
              </c:strCache>
            </c:strRef>
          </c:tx>
          <c:invertIfNegative val="0"/>
          <c:cat>
            <c:strRef>
              <c:f>Sheet1!$K$1:$N$1</c:f>
              <c:strCache>
                <c:ptCount val="4"/>
                <c:pt idx="0">
                  <c:v>Jan.</c:v>
                </c:pt>
                <c:pt idx="1">
                  <c:v>Apr.</c:v>
                </c:pt>
                <c:pt idx="2">
                  <c:v>July</c:v>
                </c:pt>
                <c:pt idx="3">
                  <c:v>Oct.</c:v>
                </c:pt>
              </c:strCache>
            </c:strRef>
          </c:cat>
          <c:val>
            <c:numRef>
              <c:f>Sheet1!$K$2:$N$2</c:f>
              <c:numCache>
                <c:formatCode>General</c:formatCode>
                <c:ptCount val="4"/>
                <c:pt idx="0">
                  <c:v>3</c:v>
                </c:pt>
                <c:pt idx="1">
                  <c:v>7</c:v>
                </c:pt>
                <c:pt idx="2">
                  <c:v>10</c:v>
                </c:pt>
                <c:pt idx="3">
                  <c:v>7</c:v>
                </c:pt>
              </c:numCache>
            </c:numRef>
          </c:val>
        </c:ser>
        <c:ser>
          <c:idx val="1"/>
          <c:order val="1"/>
          <c:tx>
            <c:strRef>
              <c:f>Sheet1!$J$3</c:f>
              <c:strCache>
                <c:ptCount val="1"/>
                <c:pt idx="0">
                  <c:v>Portland, OR</c:v>
                </c:pt>
              </c:strCache>
            </c:strRef>
          </c:tx>
          <c:invertIfNegative val="0"/>
          <c:cat>
            <c:strRef>
              <c:f>Sheet1!$K$1:$N$1</c:f>
              <c:strCache>
                <c:ptCount val="4"/>
                <c:pt idx="0">
                  <c:v>Jan.</c:v>
                </c:pt>
                <c:pt idx="1">
                  <c:v>Apr.</c:v>
                </c:pt>
                <c:pt idx="2">
                  <c:v>July</c:v>
                </c:pt>
                <c:pt idx="3">
                  <c:v>Oct.</c:v>
                </c:pt>
              </c:strCache>
            </c:strRef>
          </c:cat>
          <c:val>
            <c:numRef>
              <c:f>Sheet1!$K$3:$N$3</c:f>
              <c:numCache>
                <c:formatCode>General</c:formatCode>
                <c:ptCount val="4"/>
                <c:pt idx="0">
                  <c:v>2</c:v>
                </c:pt>
                <c:pt idx="1">
                  <c:v>6</c:v>
                </c:pt>
                <c:pt idx="2">
                  <c:v>10</c:v>
                </c:pt>
                <c:pt idx="3">
                  <c:v>4</c:v>
                </c:pt>
              </c:numCache>
            </c:numRef>
          </c:val>
        </c:ser>
        <c:ser>
          <c:idx val="2"/>
          <c:order val="2"/>
          <c:tx>
            <c:strRef>
              <c:f>Sheet1!$J$4</c:f>
              <c:strCache>
                <c:ptCount val="1"/>
                <c:pt idx="0">
                  <c:v>Copenhagan, Denmark</c:v>
                </c:pt>
              </c:strCache>
            </c:strRef>
          </c:tx>
          <c:invertIfNegative val="0"/>
          <c:cat>
            <c:strRef>
              <c:f>Sheet1!$K$1:$N$1</c:f>
              <c:strCache>
                <c:ptCount val="4"/>
                <c:pt idx="0">
                  <c:v>Jan.</c:v>
                </c:pt>
                <c:pt idx="1">
                  <c:v>Apr.</c:v>
                </c:pt>
                <c:pt idx="2">
                  <c:v>July</c:v>
                </c:pt>
                <c:pt idx="3">
                  <c:v>Oct.</c:v>
                </c:pt>
              </c:strCache>
            </c:strRef>
          </c:cat>
          <c:val>
            <c:numRef>
              <c:f>Sheet1!$K$4:$N$4</c:f>
              <c:numCache>
                <c:formatCode>General</c:formatCode>
                <c:ptCount val="4"/>
                <c:pt idx="0">
                  <c:v>1</c:v>
                </c:pt>
                <c:pt idx="1">
                  <c:v>5</c:v>
                </c:pt>
                <c:pt idx="2">
                  <c:v>8</c:v>
                </c:pt>
                <c:pt idx="3">
                  <c:v>3</c:v>
                </c:pt>
              </c:numCache>
            </c:numRef>
          </c:val>
        </c:ser>
        <c:ser>
          <c:idx val="3"/>
          <c:order val="3"/>
          <c:tx>
            <c:strRef>
              <c:f>Sheet1!$J$5</c:f>
              <c:strCache>
                <c:ptCount val="1"/>
                <c:pt idx="0">
                  <c:v>Amsterdam (De Bilt),  Netherlands</c:v>
                </c:pt>
              </c:strCache>
            </c:strRef>
          </c:tx>
          <c:invertIfNegative val="0"/>
          <c:cat>
            <c:strRef>
              <c:f>Sheet1!$K$1:$N$1</c:f>
              <c:strCache>
                <c:ptCount val="4"/>
                <c:pt idx="0">
                  <c:v>Jan.</c:v>
                </c:pt>
                <c:pt idx="1">
                  <c:v>Apr.</c:v>
                </c:pt>
                <c:pt idx="2">
                  <c:v>July</c:v>
                </c:pt>
                <c:pt idx="3">
                  <c:v>Oct.</c:v>
                </c:pt>
              </c:strCache>
            </c:strRef>
          </c:cat>
          <c:val>
            <c:numRef>
              <c:f>Sheet1!$K$5:$N$5</c:f>
              <c:numCache>
                <c:formatCode>General</c:formatCode>
                <c:ptCount val="4"/>
                <c:pt idx="0">
                  <c:v>2</c:v>
                </c:pt>
                <c:pt idx="1">
                  <c:v>5</c:v>
                </c:pt>
                <c:pt idx="2">
                  <c:v>6</c:v>
                </c:pt>
                <c:pt idx="3">
                  <c:v>3</c:v>
                </c:pt>
              </c:numCache>
            </c:numRef>
          </c:val>
        </c:ser>
        <c:dLbls>
          <c:showLegendKey val="0"/>
          <c:showVal val="0"/>
          <c:showCatName val="0"/>
          <c:showSerName val="0"/>
          <c:showPercent val="0"/>
          <c:showBubbleSize val="0"/>
        </c:dLbls>
        <c:gapWidth val="150"/>
        <c:axId val="87599616"/>
        <c:axId val="34912448"/>
      </c:barChart>
      <c:catAx>
        <c:axId val="87599616"/>
        <c:scaling>
          <c:orientation val="minMax"/>
        </c:scaling>
        <c:delete val="0"/>
        <c:axPos val="b"/>
        <c:title>
          <c:tx>
            <c:rich>
              <a:bodyPr/>
              <a:lstStyle/>
              <a:p>
                <a:pPr>
                  <a:defRPr/>
                </a:pPr>
                <a:r>
                  <a:rPr lang="en-US"/>
                  <a:t>Month</a:t>
                </a:r>
              </a:p>
            </c:rich>
          </c:tx>
          <c:overlay val="0"/>
        </c:title>
        <c:numFmt formatCode="General" sourceLinked="0"/>
        <c:majorTickMark val="none"/>
        <c:minorTickMark val="none"/>
        <c:tickLblPos val="nextTo"/>
        <c:crossAx val="34912448"/>
        <c:crosses val="autoZero"/>
        <c:auto val="1"/>
        <c:lblAlgn val="ctr"/>
        <c:lblOffset val="100"/>
        <c:noMultiLvlLbl val="0"/>
      </c:catAx>
      <c:valAx>
        <c:axId val="34912448"/>
        <c:scaling>
          <c:orientation val="minMax"/>
        </c:scaling>
        <c:delete val="0"/>
        <c:axPos val="l"/>
        <c:majorGridlines/>
        <c:title>
          <c:tx>
            <c:rich>
              <a:bodyPr rot="-5400000" vert="horz"/>
              <a:lstStyle/>
              <a:p>
                <a:pPr>
                  <a:defRPr/>
                </a:pPr>
                <a:r>
                  <a:rPr lang="en-US"/>
                  <a:t>Hours per Day</a:t>
                </a:r>
              </a:p>
            </c:rich>
          </c:tx>
          <c:overlay val="0"/>
        </c:title>
        <c:numFmt formatCode="General" sourceLinked="1"/>
        <c:majorTickMark val="none"/>
        <c:minorTickMark val="none"/>
        <c:tickLblPos val="nextTo"/>
        <c:crossAx val="87599616"/>
        <c:crosses val="autoZero"/>
        <c:crossBetween val="between"/>
      </c:valAx>
    </c:plotArea>
    <c:legend>
      <c:legendPos val="r"/>
      <c:layout>
        <c:manualLayout>
          <c:xMode val="edge"/>
          <c:yMode val="edge"/>
          <c:x val="0.68423690094292289"/>
          <c:y val="0.25116577400212925"/>
          <c:w val="0.30650383979780965"/>
          <c:h val="0.53968890156636251"/>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title>
      <c:tx>
        <c:rich>
          <a:bodyPr/>
          <a:lstStyle/>
          <a:p>
            <a:pPr>
              <a:defRPr/>
            </a:pPr>
            <a:r>
              <a:rPr lang="en-US"/>
              <a:t>Precipitation</a:t>
            </a:r>
          </a:p>
        </c:rich>
      </c:tx>
      <c:overlay val="0"/>
    </c:title>
    <c:autoTitleDeleted val="0"/>
    <c:plotArea>
      <c:layout/>
      <c:barChart>
        <c:barDir val="col"/>
        <c:grouping val="clustered"/>
        <c:varyColors val="0"/>
        <c:ser>
          <c:idx val="0"/>
          <c:order val="0"/>
          <c:tx>
            <c:strRef>
              <c:f>Sheet1!$O$2</c:f>
              <c:strCache>
                <c:ptCount val="1"/>
                <c:pt idx="0">
                  <c:v>Louisville, KY</c:v>
                </c:pt>
              </c:strCache>
            </c:strRef>
          </c:tx>
          <c:invertIfNegative val="0"/>
          <c:cat>
            <c:strRef>
              <c:f>Sheet1!$P$1:$S$1</c:f>
              <c:strCache>
                <c:ptCount val="4"/>
                <c:pt idx="0">
                  <c:v> Jan</c:v>
                </c:pt>
                <c:pt idx="1">
                  <c:v>April</c:v>
                </c:pt>
                <c:pt idx="2">
                  <c:v> July</c:v>
                </c:pt>
                <c:pt idx="3">
                  <c:v>October</c:v>
                </c:pt>
              </c:strCache>
            </c:strRef>
          </c:cat>
          <c:val>
            <c:numRef>
              <c:f>Sheet1!$P$2:$S$2</c:f>
              <c:numCache>
                <c:formatCode>General</c:formatCode>
                <c:ptCount val="4"/>
                <c:pt idx="0">
                  <c:v>104</c:v>
                </c:pt>
                <c:pt idx="1">
                  <c:v>102</c:v>
                </c:pt>
                <c:pt idx="2">
                  <c:v>94</c:v>
                </c:pt>
                <c:pt idx="3">
                  <c:v>71</c:v>
                </c:pt>
              </c:numCache>
            </c:numRef>
          </c:val>
        </c:ser>
        <c:ser>
          <c:idx val="1"/>
          <c:order val="1"/>
          <c:tx>
            <c:strRef>
              <c:f>Sheet1!$O$3</c:f>
              <c:strCache>
                <c:ptCount val="1"/>
                <c:pt idx="0">
                  <c:v>Portland, OR</c:v>
                </c:pt>
              </c:strCache>
            </c:strRef>
          </c:tx>
          <c:invertIfNegative val="0"/>
          <c:cat>
            <c:strRef>
              <c:f>Sheet1!$P$1:$S$1</c:f>
              <c:strCache>
                <c:ptCount val="4"/>
                <c:pt idx="0">
                  <c:v> Jan</c:v>
                </c:pt>
                <c:pt idx="1">
                  <c:v>April</c:v>
                </c:pt>
                <c:pt idx="2">
                  <c:v> July</c:v>
                </c:pt>
                <c:pt idx="3">
                  <c:v>October</c:v>
                </c:pt>
              </c:strCache>
            </c:strRef>
          </c:cat>
          <c:val>
            <c:numRef>
              <c:f>Sheet1!$P$3:$S$3</c:f>
              <c:numCache>
                <c:formatCode>General</c:formatCode>
                <c:ptCount val="4"/>
                <c:pt idx="0">
                  <c:v>155</c:v>
                </c:pt>
                <c:pt idx="1">
                  <c:v>71</c:v>
                </c:pt>
                <c:pt idx="2">
                  <c:v>13</c:v>
                </c:pt>
                <c:pt idx="3">
                  <c:v>84</c:v>
                </c:pt>
              </c:numCache>
            </c:numRef>
          </c:val>
        </c:ser>
        <c:ser>
          <c:idx val="2"/>
          <c:order val="2"/>
          <c:tx>
            <c:strRef>
              <c:f>Sheet1!$O$4</c:f>
              <c:strCache>
                <c:ptCount val="1"/>
                <c:pt idx="0">
                  <c:v>Copenhagan, Denmark</c:v>
                </c:pt>
              </c:strCache>
            </c:strRef>
          </c:tx>
          <c:invertIfNegative val="0"/>
          <c:cat>
            <c:strRef>
              <c:f>Sheet1!$P$1:$S$1</c:f>
              <c:strCache>
                <c:ptCount val="4"/>
                <c:pt idx="0">
                  <c:v> Jan</c:v>
                </c:pt>
                <c:pt idx="1">
                  <c:v>April</c:v>
                </c:pt>
                <c:pt idx="2">
                  <c:v> July</c:v>
                </c:pt>
                <c:pt idx="3">
                  <c:v>October</c:v>
                </c:pt>
              </c:strCache>
            </c:strRef>
          </c:cat>
          <c:val>
            <c:numRef>
              <c:f>Sheet1!$P$4:$S$4</c:f>
              <c:numCache>
                <c:formatCode>General</c:formatCode>
                <c:ptCount val="4"/>
                <c:pt idx="0">
                  <c:v>49</c:v>
                </c:pt>
                <c:pt idx="1">
                  <c:v>38</c:v>
                </c:pt>
                <c:pt idx="2">
                  <c:v>71</c:v>
                </c:pt>
                <c:pt idx="3">
                  <c:v>59</c:v>
                </c:pt>
              </c:numCache>
            </c:numRef>
          </c:val>
        </c:ser>
        <c:ser>
          <c:idx val="3"/>
          <c:order val="3"/>
          <c:tx>
            <c:strRef>
              <c:f>Sheet1!$O$5</c:f>
              <c:strCache>
                <c:ptCount val="1"/>
                <c:pt idx="0">
                  <c:v>Amsterdam (De Bilt),  Netherlands</c:v>
                </c:pt>
              </c:strCache>
            </c:strRef>
          </c:tx>
          <c:invertIfNegative val="0"/>
          <c:cat>
            <c:strRef>
              <c:f>Sheet1!$P$1:$S$1</c:f>
              <c:strCache>
                <c:ptCount val="4"/>
                <c:pt idx="0">
                  <c:v> Jan</c:v>
                </c:pt>
                <c:pt idx="1">
                  <c:v>April</c:v>
                </c:pt>
                <c:pt idx="2">
                  <c:v> July</c:v>
                </c:pt>
                <c:pt idx="3">
                  <c:v>October</c:v>
                </c:pt>
              </c:strCache>
            </c:strRef>
          </c:cat>
          <c:val>
            <c:numRef>
              <c:f>Sheet1!$P$5:$S$5</c:f>
              <c:numCache>
                <c:formatCode>General</c:formatCode>
                <c:ptCount val="4"/>
                <c:pt idx="0">
                  <c:v>68</c:v>
                </c:pt>
                <c:pt idx="1">
                  <c:v>49</c:v>
                </c:pt>
                <c:pt idx="2">
                  <c:v>77</c:v>
                </c:pt>
                <c:pt idx="3">
                  <c:v>72</c:v>
                </c:pt>
              </c:numCache>
            </c:numRef>
          </c:val>
        </c:ser>
        <c:dLbls>
          <c:showLegendKey val="0"/>
          <c:showVal val="0"/>
          <c:showCatName val="0"/>
          <c:showSerName val="0"/>
          <c:showPercent val="0"/>
          <c:showBubbleSize val="0"/>
        </c:dLbls>
        <c:gapWidth val="150"/>
        <c:axId val="89187328"/>
        <c:axId val="45787392"/>
      </c:barChart>
      <c:catAx>
        <c:axId val="89187328"/>
        <c:scaling>
          <c:orientation val="minMax"/>
        </c:scaling>
        <c:delete val="0"/>
        <c:axPos val="b"/>
        <c:title>
          <c:tx>
            <c:rich>
              <a:bodyPr/>
              <a:lstStyle/>
              <a:p>
                <a:pPr>
                  <a:defRPr/>
                </a:pPr>
                <a:r>
                  <a:rPr lang="en-US"/>
                  <a:t>Month</a:t>
                </a:r>
              </a:p>
            </c:rich>
          </c:tx>
          <c:overlay val="0"/>
        </c:title>
        <c:numFmt formatCode="General" sourceLinked="0"/>
        <c:majorTickMark val="none"/>
        <c:minorTickMark val="none"/>
        <c:tickLblPos val="nextTo"/>
        <c:crossAx val="45787392"/>
        <c:crosses val="autoZero"/>
        <c:auto val="1"/>
        <c:lblAlgn val="ctr"/>
        <c:lblOffset val="100"/>
        <c:noMultiLvlLbl val="0"/>
      </c:catAx>
      <c:valAx>
        <c:axId val="45787392"/>
        <c:scaling>
          <c:orientation val="minMax"/>
        </c:scaling>
        <c:delete val="0"/>
        <c:axPos val="l"/>
        <c:majorGridlines/>
        <c:title>
          <c:tx>
            <c:rich>
              <a:bodyPr rot="-5400000" vert="horz"/>
              <a:lstStyle/>
              <a:p>
                <a:pPr>
                  <a:defRPr/>
                </a:pPr>
                <a:r>
                  <a:rPr lang="en-US"/>
                  <a:t>Rainfall, mm</a:t>
                </a:r>
              </a:p>
            </c:rich>
          </c:tx>
          <c:overlay val="0"/>
        </c:title>
        <c:numFmt formatCode="General" sourceLinked="1"/>
        <c:majorTickMark val="none"/>
        <c:minorTickMark val="none"/>
        <c:tickLblPos val="nextTo"/>
        <c:crossAx val="89187328"/>
        <c:crosses val="autoZero"/>
        <c:crossBetween val="between"/>
      </c:valAx>
    </c:plotArea>
    <c:legend>
      <c:legendPos val="r"/>
      <c:layout>
        <c:manualLayout>
          <c:xMode val="edge"/>
          <c:yMode val="edge"/>
          <c:x val="0.68471298726548069"/>
          <c:y val="0.21903073445364021"/>
          <c:w val="0.3060277534752639"/>
          <c:h val="0.53784885117266767"/>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a:t>Average Max./Min. Temperatures</a:t>
            </a:r>
          </a:p>
        </c:rich>
      </c:tx>
      <c:overlay val="0"/>
    </c:title>
    <c:autoTitleDeleted val="0"/>
    <c:plotArea>
      <c:layout/>
      <c:barChart>
        <c:barDir val="col"/>
        <c:grouping val="clustered"/>
        <c:varyColors val="0"/>
        <c:ser>
          <c:idx val="0"/>
          <c:order val="0"/>
          <c:tx>
            <c:strRef>
              <c:f>Sheet1!$AJ$2</c:f>
              <c:strCache>
                <c:ptCount val="1"/>
                <c:pt idx="0">
                  <c:v>Louisville, KY</c:v>
                </c:pt>
              </c:strCache>
            </c:strRef>
          </c:tx>
          <c:invertIfNegative val="0"/>
          <c:cat>
            <c:strRef>
              <c:f>Sheet1!$AK$1:$AR$1</c:f>
              <c:strCache>
                <c:ptCount val="8"/>
                <c:pt idx="0">
                  <c:v>Jan. min</c:v>
                </c:pt>
                <c:pt idx="1">
                  <c:v>Jan. max</c:v>
                </c:pt>
                <c:pt idx="2">
                  <c:v>Apr. min</c:v>
                </c:pt>
                <c:pt idx="3">
                  <c:v> Apr. max</c:v>
                </c:pt>
                <c:pt idx="4">
                  <c:v> July, min</c:v>
                </c:pt>
                <c:pt idx="5">
                  <c:v>July, max</c:v>
                </c:pt>
                <c:pt idx="6">
                  <c:v> Oct. min</c:v>
                </c:pt>
                <c:pt idx="7">
                  <c:v>Oct. max</c:v>
                </c:pt>
              </c:strCache>
            </c:strRef>
          </c:cat>
          <c:val>
            <c:numRef>
              <c:f>Sheet1!$AK$2:$AR$2</c:f>
              <c:numCache>
                <c:formatCode>General</c:formatCode>
                <c:ptCount val="8"/>
                <c:pt idx="0">
                  <c:v>27</c:v>
                </c:pt>
                <c:pt idx="1">
                  <c:v>43</c:v>
                </c:pt>
                <c:pt idx="2">
                  <c:v>46</c:v>
                </c:pt>
                <c:pt idx="3">
                  <c:v>66</c:v>
                </c:pt>
                <c:pt idx="4">
                  <c:v>70</c:v>
                </c:pt>
                <c:pt idx="5">
                  <c:v>88</c:v>
                </c:pt>
                <c:pt idx="6">
                  <c:v>48</c:v>
                </c:pt>
                <c:pt idx="7">
                  <c:v>70</c:v>
                </c:pt>
              </c:numCache>
            </c:numRef>
          </c:val>
        </c:ser>
        <c:ser>
          <c:idx val="1"/>
          <c:order val="1"/>
          <c:tx>
            <c:strRef>
              <c:f>Sheet1!$AJ$3</c:f>
              <c:strCache>
                <c:ptCount val="1"/>
                <c:pt idx="0">
                  <c:v>Portland, OR</c:v>
                </c:pt>
              </c:strCache>
            </c:strRef>
          </c:tx>
          <c:invertIfNegative val="0"/>
          <c:cat>
            <c:strRef>
              <c:f>Sheet1!$AK$1:$AR$1</c:f>
              <c:strCache>
                <c:ptCount val="8"/>
                <c:pt idx="0">
                  <c:v>Jan. min</c:v>
                </c:pt>
                <c:pt idx="1">
                  <c:v>Jan. max</c:v>
                </c:pt>
                <c:pt idx="2">
                  <c:v>Apr. min</c:v>
                </c:pt>
                <c:pt idx="3">
                  <c:v> Apr. max</c:v>
                </c:pt>
                <c:pt idx="4">
                  <c:v> July, min</c:v>
                </c:pt>
                <c:pt idx="5">
                  <c:v>July, max</c:v>
                </c:pt>
                <c:pt idx="6">
                  <c:v> Oct. min</c:v>
                </c:pt>
                <c:pt idx="7">
                  <c:v>Oct. max</c:v>
                </c:pt>
              </c:strCache>
            </c:strRef>
          </c:cat>
          <c:val>
            <c:numRef>
              <c:f>Sheet1!$AK$3:$AR$3</c:f>
              <c:numCache>
                <c:formatCode>General</c:formatCode>
                <c:ptCount val="8"/>
                <c:pt idx="0">
                  <c:v>34</c:v>
                </c:pt>
                <c:pt idx="1">
                  <c:v>45</c:v>
                </c:pt>
                <c:pt idx="2">
                  <c:v>43</c:v>
                </c:pt>
                <c:pt idx="3">
                  <c:v>61</c:v>
                </c:pt>
                <c:pt idx="4">
                  <c:v>55</c:v>
                </c:pt>
                <c:pt idx="5">
                  <c:v>77</c:v>
                </c:pt>
                <c:pt idx="6">
                  <c:v>46</c:v>
                </c:pt>
                <c:pt idx="7">
                  <c:v>63</c:v>
                </c:pt>
              </c:numCache>
            </c:numRef>
          </c:val>
        </c:ser>
        <c:ser>
          <c:idx val="2"/>
          <c:order val="2"/>
          <c:tx>
            <c:strRef>
              <c:f>Sheet1!$AJ$4</c:f>
              <c:strCache>
                <c:ptCount val="1"/>
                <c:pt idx="0">
                  <c:v>Copenhagan, Denmark</c:v>
                </c:pt>
              </c:strCache>
            </c:strRef>
          </c:tx>
          <c:invertIfNegative val="0"/>
          <c:cat>
            <c:strRef>
              <c:f>Sheet1!$AK$1:$AR$1</c:f>
              <c:strCache>
                <c:ptCount val="8"/>
                <c:pt idx="0">
                  <c:v>Jan. min</c:v>
                </c:pt>
                <c:pt idx="1">
                  <c:v>Jan. max</c:v>
                </c:pt>
                <c:pt idx="2">
                  <c:v>Apr. min</c:v>
                </c:pt>
                <c:pt idx="3">
                  <c:v> Apr. max</c:v>
                </c:pt>
                <c:pt idx="4">
                  <c:v> July, min</c:v>
                </c:pt>
                <c:pt idx="5">
                  <c:v>July, max</c:v>
                </c:pt>
                <c:pt idx="6">
                  <c:v> Oct. min</c:v>
                </c:pt>
                <c:pt idx="7">
                  <c:v>Oct. max</c:v>
                </c:pt>
              </c:strCache>
            </c:strRef>
          </c:cat>
          <c:val>
            <c:numRef>
              <c:f>Sheet1!$AK$4:$AR$4</c:f>
              <c:numCache>
                <c:formatCode>General</c:formatCode>
                <c:ptCount val="8"/>
                <c:pt idx="0">
                  <c:v>28</c:v>
                </c:pt>
                <c:pt idx="1">
                  <c:v>36</c:v>
                </c:pt>
                <c:pt idx="2">
                  <c:v>46</c:v>
                </c:pt>
                <c:pt idx="3">
                  <c:v>61</c:v>
                </c:pt>
                <c:pt idx="4">
                  <c:v>57</c:v>
                </c:pt>
                <c:pt idx="5">
                  <c:v>72</c:v>
                </c:pt>
                <c:pt idx="6">
                  <c:v>45</c:v>
                </c:pt>
                <c:pt idx="7">
                  <c:v>54</c:v>
                </c:pt>
              </c:numCache>
            </c:numRef>
          </c:val>
        </c:ser>
        <c:ser>
          <c:idx val="3"/>
          <c:order val="3"/>
          <c:tx>
            <c:strRef>
              <c:f>Sheet1!$AJ$5</c:f>
              <c:strCache>
                <c:ptCount val="1"/>
                <c:pt idx="0">
                  <c:v>Amsterdam (De Bilt),  Netherlands</c:v>
                </c:pt>
              </c:strCache>
            </c:strRef>
          </c:tx>
          <c:invertIfNegative val="0"/>
          <c:cat>
            <c:strRef>
              <c:f>Sheet1!$AK$1:$AR$1</c:f>
              <c:strCache>
                <c:ptCount val="8"/>
                <c:pt idx="0">
                  <c:v>Jan. min</c:v>
                </c:pt>
                <c:pt idx="1">
                  <c:v>Jan. max</c:v>
                </c:pt>
                <c:pt idx="2">
                  <c:v>Apr. min</c:v>
                </c:pt>
                <c:pt idx="3">
                  <c:v> Apr. max</c:v>
                </c:pt>
                <c:pt idx="4">
                  <c:v> July, min</c:v>
                </c:pt>
                <c:pt idx="5">
                  <c:v>July, max</c:v>
                </c:pt>
                <c:pt idx="6">
                  <c:v> Oct. min</c:v>
                </c:pt>
                <c:pt idx="7">
                  <c:v>Oct. max</c:v>
                </c:pt>
              </c:strCache>
            </c:strRef>
          </c:cat>
          <c:val>
            <c:numRef>
              <c:f>Sheet1!$AK$5:$AR$5</c:f>
              <c:numCache>
                <c:formatCode>General</c:formatCode>
                <c:ptCount val="8"/>
                <c:pt idx="0">
                  <c:v>30</c:v>
                </c:pt>
                <c:pt idx="1">
                  <c:v>39</c:v>
                </c:pt>
                <c:pt idx="2">
                  <c:v>39</c:v>
                </c:pt>
                <c:pt idx="3">
                  <c:v>55</c:v>
                </c:pt>
                <c:pt idx="4">
                  <c:v>55</c:v>
                </c:pt>
                <c:pt idx="5">
                  <c:v>72</c:v>
                </c:pt>
                <c:pt idx="6">
                  <c:v>45</c:v>
                </c:pt>
                <c:pt idx="7">
                  <c:v>57</c:v>
                </c:pt>
              </c:numCache>
            </c:numRef>
          </c:val>
        </c:ser>
        <c:dLbls>
          <c:showLegendKey val="0"/>
          <c:showVal val="0"/>
          <c:showCatName val="0"/>
          <c:showSerName val="0"/>
          <c:showPercent val="0"/>
          <c:showBubbleSize val="0"/>
        </c:dLbls>
        <c:gapWidth val="150"/>
        <c:axId val="89291776"/>
        <c:axId val="45790272"/>
      </c:barChart>
      <c:catAx>
        <c:axId val="89291776"/>
        <c:scaling>
          <c:orientation val="minMax"/>
        </c:scaling>
        <c:delete val="0"/>
        <c:axPos val="b"/>
        <c:title>
          <c:tx>
            <c:rich>
              <a:bodyPr/>
              <a:lstStyle/>
              <a:p>
                <a:pPr>
                  <a:defRPr/>
                </a:pPr>
                <a:r>
                  <a:rPr lang="en-US"/>
                  <a:t>Quarterly max./min. temperatures</a:t>
                </a:r>
              </a:p>
            </c:rich>
          </c:tx>
          <c:overlay val="0"/>
        </c:title>
        <c:numFmt formatCode="General" sourceLinked="0"/>
        <c:majorTickMark val="out"/>
        <c:minorTickMark val="none"/>
        <c:tickLblPos val="nextTo"/>
        <c:txPr>
          <a:bodyPr rot="2700000"/>
          <a:lstStyle/>
          <a:p>
            <a:pPr>
              <a:defRPr/>
            </a:pPr>
            <a:endParaRPr lang="en-US"/>
          </a:p>
        </c:txPr>
        <c:crossAx val="45790272"/>
        <c:crosses val="autoZero"/>
        <c:auto val="1"/>
        <c:lblAlgn val="ctr"/>
        <c:lblOffset val="100"/>
        <c:noMultiLvlLbl val="0"/>
      </c:catAx>
      <c:valAx>
        <c:axId val="45790272"/>
        <c:scaling>
          <c:orientation val="minMax"/>
        </c:scaling>
        <c:delete val="0"/>
        <c:axPos val="l"/>
        <c:majorGridlines/>
        <c:title>
          <c:tx>
            <c:rich>
              <a:bodyPr rot="-5400000" vert="horz"/>
              <a:lstStyle/>
              <a:p>
                <a:pPr>
                  <a:defRPr/>
                </a:pPr>
                <a:r>
                  <a:rPr lang="en-US"/>
                  <a:t>Degrees, Fahrenheit</a:t>
                </a:r>
              </a:p>
            </c:rich>
          </c:tx>
          <c:overlay val="0"/>
        </c:title>
        <c:numFmt formatCode="General" sourceLinked="1"/>
        <c:majorTickMark val="out"/>
        <c:minorTickMark val="none"/>
        <c:tickLblPos val="nextTo"/>
        <c:crossAx val="8929177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hart>
    <c:title>
      <c:tx>
        <c:rich>
          <a:bodyPr/>
          <a:lstStyle/>
          <a:p>
            <a:pPr>
              <a:defRPr/>
            </a:pPr>
            <a:r>
              <a:rPr lang="en-US"/>
              <a:t>Calories Burned During Cycling</a:t>
            </a:r>
          </a:p>
        </c:rich>
      </c:tx>
      <c:layout>
        <c:manualLayout>
          <c:xMode val="edge"/>
          <c:yMode val="edge"/>
          <c:x val="0.30444055604160591"/>
          <c:y val="1.3868871663334842E-3"/>
        </c:manualLayout>
      </c:layout>
      <c:overlay val="0"/>
    </c:title>
    <c:autoTitleDeleted val="0"/>
    <c:plotArea>
      <c:layout>
        <c:manualLayout>
          <c:layoutTarget val="inner"/>
          <c:xMode val="edge"/>
          <c:yMode val="edge"/>
          <c:x val="0.1872990555667777"/>
          <c:y val="0.18122709908786608"/>
          <c:w val="0.6486935695538234"/>
          <c:h val="0.43572178477690288"/>
        </c:manualLayout>
      </c:layout>
      <c:barChart>
        <c:barDir val="col"/>
        <c:grouping val="clustered"/>
        <c:varyColors val="0"/>
        <c:ser>
          <c:idx val="0"/>
          <c:order val="0"/>
          <c:tx>
            <c:strRef>
              <c:f>Sheet1!$B$1</c:f>
              <c:strCache>
                <c:ptCount val="1"/>
                <c:pt idx="0">
                  <c:v>140 lbs</c:v>
                </c:pt>
              </c:strCache>
            </c:strRef>
          </c:tx>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Bicycling, 10-11.9 mph, light effort</c:v>
                </c:pt>
                <c:pt idx="1">
                  <c:v>Bicycling, 12-13.9 mph, moderate effort</c:v>
                </c:pt>
                <c:pt idx="2">
                  <c:v>Bicycling, 14-15.9 mph, vigorous effort</c:v>
                </c:pt>
                <c:pt idx="3">
                  <c:v>Bicycling, 16-19 mph, very fast, racing</c:v>
                </c:pt>
                <c:pt idx="4">
                  <c:v>Bicycling, &gt;20 mph, racing</c:v>
                </c:pt>
              </c:strCache>
            </c:strRef>
          </c:cat>
          <c:val>
            <c:numRef>
              <c:f>Sheet1!$B$2:$B$6</c:f>
              <c:numCache>
                <c:formatCode>General</c:formatCode>
                <c:ptCount val="5"/>
                <c:pt idx="0">
                  <c:v>381</c:v>
                </c:pt>
                <c:pt idx="1">
                  <c:v>508</c:v>
                </c:pt>
                <c:pt idx="2">
                  <c:v>636</c:v>
                </c:pt>
                <c:pt idx="3">
                  <c:v>763</c:v>
                </c:pt>
                <c:pt idx="4">
                  <c:v>1017</c:v>
                </c:pt>
              </c:numCache>
            </c:numRef>
          </c:val>
        </c:ser>
        <c:ser>
          <c:idx val="1"/>
          <c:order val="1"/>
          <c:tx>
            <c:strRef>
              <c:f>Sheet1!$C$1</c:f>
              <c:strCache>
                <c:ptCount val="1"/>
                <c:pt idx="0">
                  <c:v>195 lbs</c:v>
                </c:pt>
              </c:strCache>
            </c:strRef>
          </c:tx>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Bicycling, 10-11.9 mph, light effort</c:v>
                </c:pt>
                <c:pt idx="1">
                  <c:v>Bicycling, 12-13.9 mph, moderate effort</c:v>
                </c:pt>
                <c:pt idx="2">
                  <c:v>Bicycling, 14-15.9 mph, vigorous effort</c:v>
                </c:pt>
                <c:pt idx="3">
                  <c:v>Bicycling, 16-19 mph, very fast, racing</c:v>
                </c:pt>
                <c:pt idx="4">
                  <c:v>Bicycling, &gt;20 mph, racing</c:v>
                </c:pt>
              </c:strCache>
            </c:strRef>
          </c:cat>
          <c:val>
            <c:numRef>
              <c:f>Sheet1!$C$2:$C$6</c:f>
              <c:numCache>
                <c:formatCode>General</c:formatCode>
                <c:ptCount val="5"/>
                <c:pt idx="0">
                  <c:v>531</c:v>
                </c:pt>
                <c:pt idx="1">
                  <c:v>708</c:v>
                </c:pt>
                <c:pt idx="2">
                  <c:v>885</c:v>
                </c:pt>
                <c:pt idx="3">
                  <c:v>1062</c:v>
                </c:pt>
                <c:pt idx="4">
                  <c:v>1416</c:v>
                </c:pt>
              </c:numCache>
            </c:numRef>
          </c:val>
        </c:ser>
        <c:dLbls>
          <c:showLegendKey val="0"/>
          <c:showVal val="0"/>
          <c:showCatName val="0"/>
          <c:showSerName val="0"/>
          <c:showPercent val="0"/>
          <c:showBubbleSize val="0"/>
        </c:dLbls>
        <c:gapWidth val="150"/>
        <c:axId val="91829760"/>
        <c:axId val="91705856"/>
      </c:barChart>
      <c:catAx>
        <c:axId val="91829760"/>
        <c:scaling>
          <c:orientation val="minMax"/>
        </c:scaling>
        <c:delete val="0"/>
        <c:axPos val="b"/>
        <c:numFmt formatCode="General" sourceLinked="0"/>
        <c:majorTickMark val="out"/>
        <c:minorTickMark val="none"/>
        <c:tickLblPos val="nextTo"/>
        <c:txPr>
          <a:bodyPr rot="-5400000" vert="horz"/>
          <a:lstStyle/>
          <a:p>
            <a:pPr>
              <a:defRPr sz="1600"/>
            </a:pPr>
            <a:endParaRPr lang="en-US"/>
          </a:p>
        </c:txPr>
        <c:crossAx val="91705856"/>
        <c:crosses val="autoZero"/>
        <c:auto val="0"/>
        <c:lblAlgn val="ctr"/>
        <c:lblOffset val="100"/>
        <c:noMultiLvlLbl val="0"/>
      </c:catAx>
      <c:valAx>
        <c:axId val="91705856"/>
        <c:scaling>
          <c:orientation val="minMax"/>
        </c:scaling>
        <c:delete val="0"/>
        <c:axPos val="l"/>
        <c:majorGridlines/>
        <c:title>
          <c:tx>
            <c:rich>
              <a:bodyPr rot="-5400000" vert="horz"/>
              <a:lstStyle/>
              <a:p>
                <a:pPr>
                  <a:defRPr/>
                </a:pPr>
                <a:r>
                  <a:rPr lang="en-US"/>
                  <a:t>Calories Burned Per Hour</a:t>
                </a:r>
              </a:p>
            </c:rich>
          </c:tx>
          <c:layout>
            <c:manualLayout>
              <c:xMode val="edge"/>
              <c:yMode val="edge"/>
              <c:x val="3.1285191915114009E-2"/>
              <c:y val="0.13722269864781753"/>
            </c:manualLayout>
          </c:layout>
          <c:overlay val="0"/>
        </c:title>
        <c:numFmt formatCode="General" sourceLinked="1"/>
        <c:majorTickMark val="out"/>
        <c:minorTickMark val="none"/>
        <c:tickLblPos val="nextTo"/>
        <c:txPr>
          <a:bodyPr/>
          <a:lstStyle/>
          <a:p>
            <a:pPr>
              <a:defRPr sz="1600"/>
            </a:pPr>
            <a:endParaRPr lang="en-US"/>
          </a:p>
        </c:txPr>
        <c:crossAx val="91829760"/>
        <c:crosses val="autoZero"/>
        <c:crossBetween val="between"/>
      </c:valAx>
    </c:plotArea>
    <c:legend>
      <c:legendPos val="r"/>
      <c:layout>
        <c:manualLayout>
          <c:xMode val="edge"/>
          <c:yMode val="edge"/>
          <c:x val="0.87245975503062112"/>
          <c:y val="0.41628280839895998"/>
          <c:w val="0.12754024496937891"/>
          <c:h val="0.15163868667359975"/>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Sheet1!$A$359</c:f>
              <c:strCache>
                <c:ptCount val="1"/>
                <c:pt idx="0">
                  <c:v>Faculty/Staff: 1,492</c:v>
                </c:pt>
              </c:strCache>
            </c:strRef>
          </c:tx>
          <c:invertIfNegative val="0"/>
          <c:dLbls>
            <c:dLbl>
              <c:idx val="0"/>
              <c:layout>
                <c:manualLayout>
                  <c:x val="1.6000000000000021E-2"/>
                  <c:y val="-2.783576896311829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3333333333334511E-3"/>
                  <c:y val="-1.11343075852470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2444444444444444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066666666666668E-2"/>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Sheet1!$B$357:$F$358</c:f>
              <c:multiLvlStrCache>
                <c:ptCount val="5"/>
                <c:lvl>
                  <c:pt idx="0">
                    <c:v>Strongly Disagree</c:v>
                  </c:pt>
                  <c:pt idx="1">
                    <c:v>Disagree</c:v>
                  </c:pt>
                  <c:pt idx="2">
                    <c:v>Neutral</c:v>
                  </c:pt>
                  <c:pt idx="3">
                    <c:v>Agree</c:v>
                  </c:pt>
                  <c:pt idx="4">
                    <c:v>Strongly Agree</c:v>
                  </c:pt>
                </c:lvl>
                <c:lvl>
                  <c:pt idx="0">
                    <c:v>I would walk or bike for transportation in order to improve my health. </c:v>
                  </c:pt>
                </c:lvl>
              </c:multiLvlStrCache>
            </c:multiLvlStrRef>
          </c:cat>
          <c:val>
            <c:numRef>
              <c:f>Sheet1!$B$359:$F$359</c:f>
              <c:numCache>
                <c:formatCode>0.0%</c:formatCode>
                <c:ptCount val="5"/>
                <c:pt idx="0">
                  <c:v>9.3163538873994645E-2</c:v>
                </c:pt>
                <c:pt idx="1">
                  <c:v>7.9088471849867684E-2</c:v>
                </c:pt>
                <c:pt idx="2">
                  <c:v>0.23056300268096541</c:v>
                </c:pt>
                <c:pt idx="3">
                  <c:v>0.32640750670241853</c:v>
                </c:pt>
                <c:pt idx="4">
                  <c:v>0.27077747989276635</c:v>
                </c:pt>
              </c:numCache>
            </c:numRef>
          </c:val>
        </c:ser>
        <c:ser>
          <c:idx val="1"/>
          <c:order val="1"/>
          <c:tx>
            <c:strRef>
              <c:f>Sheet1!$A$360</c:f>
              <c:strCache>
                <c:ptCount val="1"/>
                <c:pt idx="0">
                  <c:v>Student: 520</c:v>
                </c:pt>
              </c:strCache>
            </c:strRef>
          </c:tx>
          <c:invertIfNegative val="0"/>
          <c:dLbls>
            <c:dLbl>
              <c:idx val="0"/>
              <c:layout>
                <c:manualLayout>
                  <c:x val="2.1333333333333392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6666666666666672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311111111111111E-2"/>
                  <c:y val="-1.391788448155886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6000000000000021E-2"/>
                  <c:y val="-5.567153792623618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6000000000000021E-2"/>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Sheet1!$B$357:$F$358</c:f>
              <c:multiLvlStrCache>
                <c:ptCount val="5"/>
                <c:lvl>
                  <c:pt idx="0">
                    <c:v>Strongly Disagree</c:v>
                  </c:pt>
                  <c:pt idx="1">
                    <c:v>Disagree</c:v>
                  </c:pt>
                  <c:pt idx="2">
                    <c:v>Neutral</c:v>
                  </c:pt>
                  <c:pt idx="3">
                    <c:v>Agree</c:v>
                  </c:pt>
                  <c:pt idx="4">
                    <c:v>Strongly Agree</c:v>
                  </c:pt>
                </c:lvl>
                <c:lvl>
                  <c:pt idx="0">
                    <c:v>I would walk or bike for transportation in order to improve my health. </c:v>
                  </c:pt>
                </c:lvl>
              </c:multiLvlStrCache>
            </c:multiLvlStrRef>
          </c:cat>
          <c:val>
            <c:numRef>
              <c:f>Sheet1!$B$360:$F$360</c:f>
              <c:numCache>
                <c:formatCode>0.0%</c:formatCode>
                <c:ptCount val="5"/>
                <c:pt idx="0">
                  <c:v>3.8461538461538464E-2</c:v>
                </c:pt>
                <c:pt idx="1">
                  <c:v>0.05</c:v>
                </c:pt>
                <c:pt idx="2">
                  <c:v>0.15000000000000024</c:v>
                </c:pt>
                <c:pt idx="3">
                  <c:v>0.36538461538462869</c:v>
                </c:pt>
                <c:pt idx="4">
                  <c:v>0.39615384615385107</c:v>
                </c:pt>
              </c:numCache>
            </c:numRef>
          </c:val>
        </c:ser>
        <c:dLbls>
          <c:showLegendKey val="0"/>
          <c:showVal val="0"/>
          <c:showCatName val="0"/>
          <c:showSerName val="0"/>
          <c:showPercent val="0"/>
          <c:showBubbleSize val="0"/>
        </c:dLbls>
        <c:gapWidth val="150"/>
        <c:shape val="box"/>
        <c:axId val="91635200"/>
        <c:axId val="34873920"/>
        <c:axId val="0"/>
      </c:bar3DChart>
      <c:catAx>
        <c:axId val="91635200"/>
        <c:scaling>
          <c:orientation val="minMax"/>
        </c:scaling>
        <c:delete val="0"/>
        <c:axPos val="b"/>
        <c:numFmt formatCode="General" sourceLinked="0"/>
        <c:majorTickMark val="out"/>
        <c:minorTickMark val="none"/>
        <c:tickLblPos val="nextTo"/>
        <c:txPr>
          <a:bodyPr/>
          <a:lstStyle/>
          <a:p>
            <a:pPr>
              <a:defRPr b="1"/>
            </a:pPr>
            <a:endParaRPr lang="en-US"/>
          </a:p>
        </c:txPr>
        <c:crossAx val="34873920"/>
        <c:crosses val="autoZero"/>
        <c:auto val="1"/>
        <c:lblAlgn val="ctr"/>
        <c:lblOffset val="100"/>
        <c:noMultiLvlLbl val="0"/>
      </c:catAx>
      <c:valAx>
        <c:axId val="34873920"/>
        <c:scaling>
          <c:orientation val="minMax"/>
        </c:scaling>
        <c:delete val="0"/>
        <c:axPos val="l"/>
        <c:majorGridlines/>
        <c:numFmt formatCode="0.0%" sourceLinked="1"/>
        <c:majorTickMark val="out"/>
        <c:minorTickMark val="none"/>
        <c:tickLblPos val="nextTo"/>
        <c:crossAx val="91635200"/>
        <c:crosses val="autoZero"/>
        <c:crossBetween val="between"/>
      </c:valAx>
    </c:plotArea>
    <c:legend>
      <c:legendPos val="r"/>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bar3DChart>
        <c:barDir val="col"/>
        <c:grouping val="clustered"/>
        <c:varyColors val="0"/>
        <c:ser>
          <c:idx val="0"/>
          <c:order val="0"/>
          <c:tx>
            <c:strRef>
              <c:f>Sheet1!$D$281</c:f>
              <c:strCache>
                <c:ptCount val="1"/>
                <c:pt idx="0">
                  <c:v>Faculty/Staff: 1,488</c:v>
                </c:pt>
              </c:strCache>
            </c:strRef>
          </c:tx>
          <c:invertIfNegative val="0"/>
          <c:dLbls>
            <c:dLbl>
              <c:idx val="0"/>
              <c:layout>
                <c:manualLayout>
                  <c:x val="-9.4786729857820207E-3"/>
                  <c:y val="-1.33067198935462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1058451816745661E-2"/>
                  <c:y val="-7.984031936127743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4786729857820207E-3"/>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Sheet1!$E$279:$J$280</c:f>
              <c:multiLvlStrCache>
                <c:ptCount val="6"/>
                <c:lvl>
                  <c:pt idx="0">
                    <c:v>I already use alternative transportation on a regular basis</c:v>
                  </c:pt>
                  <c:pt idx="1">
                    <c:v>$3.00 per gallon</c:v>
                  </c:pt>
                  <c:pt idx="2">
                    <c:v>$5.00 per gallon</c:v>
                  </c:pt>
                  <c:pt idx="3">
                    <c:v>$10.00 per gallon</c:v>
                  </c:pt>
                  <c:pt idx="4">
                    <c:v>$20.00 per gallon</c:v>
                  </c:pt>
                  <c:pt idx="5">
                    <c:v>I will always drive my car no matter what the price of gasoline is</c:v>
                  </c:pt>
                </c:lvl>
                <c:lvl>
                  <c:pt idx="0">
                    <c:v>How much are you willing to pay for a gallon of gasoline before you consider alternative transportation to and from campus?</c:v>
                  </c:pt>
                </c:lvl>
              </c:multiLvlStrCache>
            </c:multiLvlStrRef>
          </c:cat>
          <c:val>
            <c:numRef>
              <c:f>Sheet1!$E$281:$J$281</c:f>
              <c:numCache>
                <c:formatCode>0.0%</c:formatCode>
                <c:ptCount val="6"/>
                <c:pt idx="0">
                  <c:v>0.15591397849462663</c:v>
                </c:pt>
                <c:pt idx="1">
                  <c:v>0.24462365591397817</c:v>
                </c:pt>
                <c:pt idx="2">
                  <c:v>0.3649193548387098</c:v>
                </c:pt>
                <c:pt idx="3">
                  <c:v>8.1317204301075183E-2</c:v>
                </c:pt>
                <c:pt idx="4">
                  <c:v>5.3763440860215977E-3</c:v>
                </c:pt>
                <c:pt idx="5">
                  <c:v>0.14784946236559418</c:v>
                </c:pt>
              </c:numCache>
            </c:numRef>
          </c:val>
        </c:ser>
        <c:ser>
          <c:idx val="1"/>
          <c:order val="1"/>
          <c:tx>
            <c:strRef>
              <c:f>Sheet1!$D$282</c:f>
              <c:strCache>
                <c:ptCount val="1"/>
                <c:pt idx="0">
                  <c:v>Student: 517</c:v>
                </c:pt>
              </c:strCache>
            </c:strRef>
          </c:tx>
          <c:invertIfNegative val="0"/>
          <c:dLbls>
            <c:dLbl>
              <c:idx val="2"/>
              <c:layout>
                <c:manualLayout>
                  <c:x val="7.8988941548183422E-3"/>
                  <c:y val="5.322687957418476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7924554652606691E-17"/>
                  <c:y val="-1.064537591483732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5797788309636841E-3"/>
                  <c:y val="-2.395209580838323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Sheet1!$E$279:$J$280</c:f>
              <c:multiLvlStrCache>
                <c:ptCount val="6"/>
                <c:lvl>
                  <c:pt idx="0">
                    <c:v>I already use alternative transportation on a regular basis</c:v>
                  </c:pt>
                  <c:pt idx="1">
                    <c:v>$3.00 per gallon</c:v>
                  </c:pt>
                  <c:pt idx="2">
                    <c:v>$5.00 per gallon</c:v>
                  </c:pt>
                  <c:pt idx="3">
                    <c:v>$10.00 per gallon</c:v>
                  </c:pt>
                  <c:pt idx="4">
                    <c:v>$20.00 per gallon</c:v>
                  </c:pt>
                  <c:pt idx="5">
                    <c:v>I will always drive my car no matter what the price of gasoline is</c:v>
                  </c:pt>
                </c:lvl>
                <c:lvl>
                  <c:pt idx="0">
                    <c:v>How much are you willing to pay for a gallon of gasoline before you consider alternative transportation to and from campus?</c:v>
                  </c:pt>
                </c:lvl>
              </c:multiLvlStrCache>
            </c:multiLvlStrRef>
          </c:cat>
          <c:val>
            <c:numRef>
              <c:f>Sheet1!$E$282:$J$282</c:f>
              <c:numCache>
                <c:formatCode>0.0%</c:formatCode>
                <c:ptCount val="6"/>
                <c:pt idx="0">
                  <c:v>0.21856866537717823</c:v>
                </c:pt>
                <c:pt idx="1">
                  <c:v>0.2978723404255319</c:v>
                </c:pt>
                <c:pt idx="2">
                  <c:v>0.35976789168278894</c:v>
                </c:pt>
                <c:pt idx="3">
                  <c:v>3.6750483558994199E-2</c:v>
                </c:pt>
                <c:pt idx="4">
                  <c:v>9.6711798839458508E-3</c:v>
                </c:pt>
                <c:pt idx="5">
                  <c:v>7.7369439071566834E-2</c:v>
                </c:pt>
              </c:numCache>
            </c:numRef>
          </c:val>
        </c:ser>
        <c:dLbls>
          <c:showLegendKey val="0"/>
          <c:showVal val="0"/>
          <c:showCatName val="0"/>
          <c:showSerName val="0"/>
          <c:showPercent val="0"/>
          <c:showBubbleSize val="0"/>
        </c:dLbls>
        <c:gapWidth val="150"/>
        <c:shape val="box"/>
        <c:axId val="87750656"/>
        <c:axId val="91481216"/>
        <c:axId val="0"/>
      </c:bar3DChart>
      <c:catAx>
        <c:axId val="87750656"/>
        <c:scaling>
          <c:orientation val="minMax"/>
        </c:scaling>
        <c:delete val="0"/>
        <c:axPos val="b"/>
        <c:numFmt formatCode="General" sourceLinked="0"/>
        <c:majorTickMark val="out"/>
        <c:minorTickMark val="none"/>
        <c:tickLblPos val="nextTo"/>
        <c:txPr>
          <a:bodyPr/>
          <a:lstStyle/>
          <a:p>
            <a:pPr>
              <a:defRPr sz="1100"/>
            </a:pPr>
            <a:endParaRPr lang="en-US"/>
          </a:p>
        </c:txPr>
        <c:crossAx val="91481216"/>
        <c:crosses val="autoZero"/>
        <c:auto val="1"/>
        <c:lblAlgn val="ctr"/>
        <c:lblOffset val="100"/>
        <c:noMultiLvlLbl val="0"/>
      </c:catAx>
      <c:valAx>
        <c:axId val="91481216"/>
        <c:scaling>
          <c:orientation val="minMax"/>
        </c:scaling>
        <c:delete val="0"/>
        <c:axPos val="l"/>
        <c:majorGridlines/>
        <c:numFmt formatCode="0.0%" sourceLinked="1"/>
        <c:majorTickMark val="out"/>
        <c:minorTickMark val="none"/>
        <c:tickLblPos val="nextTo"/>
        <c:crossAx val="87750656"/>
        <c:crosses val="autoZero"/>
        <c:crossBetween val="between"/>
      </c:valAx>
    </c:plotArea>
    <c:legend>
      <c:legendPos val="r"/>
      <c:overlay val="0"/>
      <c:txPr>
        <a:bodyPr/>
        <a:lstStyle/>
        <a:p>
          <a:pPr>
            <a:defRPr sz="1200"/>
          </a:pPr>
          <a:endParaRPr lang="en-US"/>
        </a:p>
      </c:txPr>
    </c:legend>
    <c:plotVisOnly val="1"/>
    <c:dispBlanksAs val="gap"/>
    <c:showDLblsOverMax val="0"/>
  </c:chart>
  <c:spPr>
    <a:solidFill>
      <a:schemeClr val="bg1"/>
    </a:solidFill>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DCBFCAC-AA02-4FF9-B118-765FF0253101}" type="datetimeFigureOut">
              <a:rPr lang="en-US"/>
              <a:pPr>
                <a:defRPr/>
              </a:pPr>
              <a:t>7/16/2015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B50DC14-1925-4051-A578-C3886BA45CED}" type="slidenum">
              <a:rPr lang="en-US"/>
              <a:pPr>
                <a:defRPr/>
              </a:pPr>
              <a:t>‹#›</a:t>
            </a:fld>
            <a:endParaRPr lang="en-US"/>
          </a:p>
        </p:txBody>
      </p:sp>
    </p:spTree>
    <p:extLst>
      <p:ext uri="{BB962C8B-B14F-4D97-AF65-F5344CB8AC3E}">
        <p14:creationId xmlns:p14="http://schemas.microsoft.com/office/powerpoint/2010/main" val="33697858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bts.gov/publications/national_transportation_statistics/html/table_04_23.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5"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764064CE-7046-4947-A78C-045FB9671059}" type="slidenum">
              <a:rPr lang="en-US" sz="1200">
                <a:latin typeface="+mn-lt"/>
                <a:cs typeface="+mn-cs"/>
              </a:rPr>
              <a:pPr algn="r">
                <a:defRPr/>
              </a:pPr>
              <a:t>1</a:t>
            </a:fld>
            <a:endParaRPr lang="en-US" sz="1200">
              <a:latin typeface="+mn-lt"/>
              <a:cs typeface="+mn-cs"/>
            </a:endParaRPr>
          </a:p>
        </p:txBody>
      </p:sp>
    </p:spTree>
    <p:extLst>
      <p:ext uri="{BB962C8B-B14F-4D97-AF65-F5344CB8AC3E}">
        <p14:creationId xmlns:p14="http://schemas.microsoft.com/office/powerpoint/2010/main" val="3657352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1" name="Slide Image Placeholder 1"/>
          <p:cNvSpPr>
            <a:spLocks noGrp="1" noRot="1" noChangeAspect="1" noTextEdit="1"/>
          </p:cNvSpPr>
          <p:nvPr>
            <p:ph type="sldImg"/>
          </p:nvPr>
        </p:nvSpPr>
        <p:spPr bwMode="auto">
          <a:noFill/>
          <a:ln>
            <a:solidFill>
              <a:srgbClr val="000000"/>
            </a:solidFill>
            <a:miter lim="800000"/>
            <a:headEnd/>
            <a:tailEnd/>
          </a:ln>
        </p:spPr>
      </p:sp>
      <p:sp>
        <p:nvSpPr>
          <p:cNvPr id="4812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 addition to worse health outcomes in the US, Pucher and Dijkstra (2003) found that cycling in the US is more dangerous for cyclists than cycling in the Netherlands. Their data revealed that the US fatality rate per 100 million bike trips is 12.5 times higher than in the more bike-hospitable Netherlands. Additionally, the fatality rate per 100 million km traveled is also higher in the US than the Netherlands, with values of 7.2 and 2, respectively. A comparison of the injury rate per 500,000 km traveled reveals a considerable difference between the US and the Netherlands, 25 and 0.4, respectively (see Figure 2. Bicyclist Fatality and Injury Rates). Enhancing bike safety may reduce injuries and fatalities and allow for more access to physical activity to improve health outcomes.</a:t>
            </a:r>
          </a:p>
          <a:p>
            <a:pPr eaLnBrk="1" hangingPunct="1">
              <a:spcBef>
                <a:spcPct val="0"/>
              </a:spcBef>
            </a:pPr>
            <a:endParaRPr lang="en-US" smtClean="0"/>
          </a:p>
          <a:p>
            <a:pPr eaLnBrk="1" hangingPunct="1">
              <a:spcBef>
                <a:spcPct val="0"/>
              </a:spcBef>
            </a:pPr>
            <a:r>
              <a:rPr lang="en-US" smtClean="0"/>
              <a:t>Change colors (blue netherlands)</a:t>
            </a:r>
          </a:p>
          <a:p>
            <a:pPr eaLnBrk="1" hangingPunct="1">
              <a:spcBef>
                <a:spcPct val="0"/>
              </a:spcBef>
            </a:pPr>
            <a:endParaRPr lang="en-US" smtClean="0"/>
          </a:p>
        </p:txBody>
      </p:sp>
      <p:sp>
        <p:nvSpPr>
          <p:cNvPr id="3481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6CFD5308-1CC9-44CD-AEEF-85935510927A}" type="slidenum">
              <a:rPr lang="en-US" sz="1200">
                <a:latin typeface="+mn-lt"/>
                <a:cs typeface="+mn-cs"/>
              </a:rPr>
              <a:pPr algn="r">
                <a:defRPr/>
              </a:pPr>
              <a:t>11</a:t>
            </a:fld>
            <a:endParaRPr lang="en-US" sz="1200">
              <a:latin typeface="+mn-lt"/>
              <a:cs typeface="+mn-cs"/>
            </a:endParaRPr>
          </a:p>
        </p:txBody>
      </p:sp>
    </p:spTree>
    <p:extLst>
      <p:ext uri="{BB962C8B-B14F-4D97-AF65-F5344CB8AC3E}">
        <p14:creationId xmlns:p14="http://schemas.microsoft.com/office/powerpoint/2010/main" val="189824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29" name="Slide Image Placeholder 1"/>
          <p:cNvSpPr>
            <a:spLocks noGrp="1" noRot="1" noChangeAspect="1"/>
          </p:cNvSpPr>
          <p:nvPr>
            <p:ph type="sldImg"/>
          </p:nvPr>
        </p:nvSpPr>
        <p:spPr bwMode="auto">
          <a:noFill/>
          <a:ln>
            <a:solidFill>
              <a:srgbClr val="000000"/>
            </a:solidFill>
            <a:miter lim="800000"/>
            <a:headEnd/>
            <a:tailEnd/>
          </a:ln>
        </p:spPr>
      </p:sp>
      <p:sp>
        <p:nvSpPr>
          <p:cNvPr id="4833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0D340AF-51BC-4ED5-8E3E-21CE589774F1}" type="slidenum">
              <a:rPr lang="en-US" smtClean="0"/>
              <a:pPr>
                <a:defRPr/>
              </a:pPr>
              <a:t>12</a:t>
            </a:fld>
            <a:endParaRPr lang="en-US"/>
          </a:p>
        </p:txBody>
      </p:sp>
    </p:spTree>
    <p:extLst>
      <p:ext uri="{BB962C8B-B14F-4D97-AF65-F5344CB8AC3E}">
        <p14:creationId xmlns:p14="http://schemas.microsoft.com/office/powerpoint/2010/main" val="1704705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US" dirty="0" smtClean="0"/>
              <a:t>The speed of motor travel on streets greatly influences bicycle safety. The speed at which traffic travels is often an indication that roads are not designed for the most vulnerable users, but instead for the motorist. As Dan Burden, a bike advocate, explains, “The human body is not designed to move faster than fifteen miles per hour. Our sight, our ability to interpret things, to process things, is bicycling speed,” (</a:t>
            </a:r>
            <a:r>
              <a:rPr lang="en-US" dirty="0" err="1" smtClean="0"/>
              <a:t>Mapes</a:t>
            </a:r>
            <a:r>
              <a:rPr lang="en-US" dirty="0" smtClean="0"/>
              <a:t>). Burden, therefore, advocates travel all at a human speed, expressing that high speed traveling is unnatural. In addition to being unnatural, high speed travel poses additional safety risk for cyclists. </a:t>
            </a:r>
            <a:r>
              <a:rPr lang="en-US" dirty="0" err="1" smtClean="0"/>
              <a:t>Klop</a:t>
            </a:r>
            <a:r>
              <a:rPr lang="en-US" dirty="0" smtClean="0"/>
              <a:t> and </a:t>
            </a:r>
            <a:r>
              <a:rPr lang="en-US" dirty="0" err="1" smtClean="0"/>
              <a:t>Khattak</a:t>
            </a:r>
            <a:r>
              <a:rPr lang="en-US" dirty="0" smtClean="0"/>
              <a:t> (1999) found that increased speed limits were associated with increased severity of cyclist injuries in accidents. Similarly, a study by Kim et al. (2005), found that the likelihood of severe injuries increases as vehicular speed increases and the fatality risk for cyclists more than doubles when motorist speed is above thirty miles per hour. A talk led by </a:t>
            </a:r>
            <a:r>
              <a:rPr lang="en-US" dirty="0" err="1" smtClean="0"/>
              <a:t>Gowin</a:t>
            </a:r>
            <a:r>
              <a:rPr lang="en-US" dirty="0" smtClean="0"/>
              <a:t> revealed that if a cyclist is hit by a car traveling at twenty miles per hour, there is a five percent chance the accident will result in a cyclist fatality (</a:t>
            </a:r>
            <a:r>
              <a:rPr lang="en-US" dirty="0" err="1" smtClean="0"/>
              <a:t>Gowin</a:t>
            </a:r>
            <a:r>
              <a:rPr lang="en-US" dirty="0" smtClean="0"/>
              <a:t>, Designing </a:t>
            </a:r>
            <a:r>
              <a:rPr lang="en-US" dirty="0" err="1" smtClean="0"/>
              <a:t>Strees</a:t>
            </a:r>
            <a:r>
              <a:rPr lang="en-US" dirty="0" smtClean="0"/>
              <a:t> for Bicyclists). That chance, he explained, grows rapidly to forty-five percent when the automobile is traveling at thirty miles per hour, and even more significantly to eighty percent fatality at forty miles per hour (see Figure 3. Bicyclist Fatality Risk Associated with Motorist Speed in Collisions) (</a:t>
            </a:r>
            <a:r>
              <a:rPr lang="en-US" dirty="0" err="1" smtClean="0"/>
              <a:t>Gowin</a:t>
            </a:r>
            <a:r>
              <a:rPr lang="en-US" dirty="0" smtClean="0"/>
              <a:t>, Designing </a:t>
            </a:r>
            <a:r>
              <a:rPr lang="en-US" dirty="0" err="1" smtClean="0"/>
              <a:t>Strees</a:t>
            </a:r>
            <a:r>
              <a:rPr lang="en-US" dirty="0" smtClean="0"/>
              <a:t> for Bicyclists). This indicates a need to keep car speed limits below thirty miles per hour when bike presence is possible to reduce the mortality risk associated with traveling speed. Reducing speed limits is one way to reduce motorist speed, but it could draw great opposition from motorists, who would feel that their vehicle independence had been violated. Reduced speed limits may be both feasible and reasonable in urban centers and residential areas, but much less feasible on state highways. Inclusion of bike lanes or separated paths may help protect cyclists from high speed motorists in those areas, but should be carefully researched beforehand to ensure they would not increase unsafe exposure. Methods other than reducing speed limits including reducing the number of lanes of traffic and narrowing roads have been associated with decreasing speeds as well and may draw less resistance from motorists that oppose speed limit reductions (Pedestrian and Bicyclist Intersection Safety Indices Final Report). One key factor influencing traveling speed and bicycle safety is the street layout.</a:t>
            </a:r>
          </a:p>
          <a:p>
            <a:pPr eaLnBrk="1" fontAlgn="auto" hangingPunct="1">
              <a:spcBef>
                <a:spcPts val="0"/>
              </a:spcBef>
              <a:spcAft>
                <a:spcPts val="0"/>
              </a:spcAft>
              <a:defRPr/>
            </a:pPr>
            <a:endParaRPr lang="en-US" dirty="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635810-8CA1-4794-9E0B-FDFD86A3A34A}" type="slidenum">
              <a:rPr lang="en-US"/>
              <a:pPr fontAlgn="base">
                <a:spcBef>
                  <a:spcPct val="0"/>
                </a:spcBef>
                <a:spcAft>
                  <a:spcPct val="0"/>
                </a:spcAft>
                <a:defRPr/>
              </a:pPr>
              <a:t>13</a:t>
            </a:fld>
            <a:endParaRPr lang="en-US"/>
          </a:p>
        </p:txBody>
      </p:sp>
    </p:spTree>
    <p:extLst>
      <p:ext uri="{BB962C8B-B14F-4D97-AF65-F5344CB8AC3E}">
        <p14:creationId xmlns:p14="http://schemas.microsoft.com/office/powerpoint/2010/main" val="564336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5" name="Slide Image Placeholder 1"/>
          <p:cNvSpPr>
            <a:spLocks noGrp="1" noRot="1" noChangeAspect="1"/>
          </p:cNvSpPr>
          <p:nvPr>
            <p:ph type="sldImg"/>
          </p:nvPr>
        </p:nvSpPr>
        <p:spPr bwMode="auto">
          <a:noFill/>
          <a:ln>
            <a:solidFill>
              <a:srgbClr val="000000"/>
            </a:solidFill>
            <a:miter lim="800000"/>
            <a:headEnd/>
            <a:tailEnd/>
          </a:ln>
        </p:spPr>
      </p:sp>
      <p:sp>
        <p:nvSpPr>
          <p:cNvPr id="48742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BF94312-44FD-43B2-BD43-94969C1AF63B}" type="slidenum">
              <a:rPr lang="en-US" smtClean="0"/>
              <a:pPr>
                <a:defRPr/>
              </a:pPr>
              <a:t>14</a:t>
            </a:fld>
            <a:endParaRPr lang="en-US"/>
          </a:p>
        </p:txBody>
      </p:sp>
    </p:spTree>
    <p:extLst>
      <p:ext uri="{BB962C8B-B14F-4D97-AF65-F5344CB8AC3E}">
        <p14:creationId xmlns:p14="http://schemas.microsoft.com/office/powerpoint/2010/main" val="3300763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3" name="Slide Image Placeholder 1"/>
          <p:cNvSpPr>
            <a:spLocks noGrp="1" noRot="1" noChangeAspect="1" noTextEdit="1"/>
          </p:cNvSpPr>
          <p:nvPr>
            <p:ph type="sldImg"/>
          </p:nvPr>
        </p:nvSpPr>
        <p:spPr bwMode="auto">
          <a:noFill/>
          <a:ln>
            <a:solidFill>
              <a:srgbClr val="000000"/>
            </a:solidFill>
            <a:miter lim="800000"/>
            <a:headEnd/>
            <a:tailEnd/>
          </a:ln>
        </p:spPr>
      </p:sp>
      <p:sp>
        <p:nvSpPr>
          <p:cNvPr id="4894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Louisville Sunshine for Cycling</a:t>
            </a:r>
          </a:p>
        </p:txBody>
      </p:sp>
      <p:sp>
        <p:nvSpPr>
          <p:cNvPr id="46083"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52B93D16-4BE3-4124-83D7-18498A65EC44}" type="slidenum">
              <a:rPr lang="en-US" sz="1200">
                <a:latin typeface="+mn-lt"/>
                <a:cs typeface="+mn-cs"/>
              </a:rPr>
              <a:pPr algn="r">
                <a:defRPr/>
              </a:pPr>
              <a:t>15</a:t>
            </a:fld>
            <a:endParaRPr lang="en-US" sz="1200">
              <a:latin typeface="+mn-lt"/>
              <a:cs typeface="+mn-cs"/>
            </a:endParaRPr>
          </a:p>
        </p:txBody>
      </p:sp>
    </p:spTree>
    <p:extLst>
      <p:ext uri="{BB962C8B-B14F-4D97-AF65-F5344CB8AC3E}">
        <p14:creationId xmlns:p14="http://schemas.microsoft.com/office/powerpoint/2010/main" val="2634621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1" name="Slide Image Placeholder 1"/>
          <p:cNvSpPr>
            <a:spLocks noGrp="1" noRot="1" noChangeAspect="1"/>
          </p:cNvSpPr>
          <p:nvPr>
            <p:ph type="sldImg"/>
          </p:nvPr>
        </p:nvSpPr>
        <p:spPr bwMode="auto">
          <a:noFill/>
          <a:ln>
            <a:solidFill>
              <a:srgbClr val="000000"/>
            </a:solidFill>
            <a:miter lim="800000"/>
            <a:headEnd/>
            <a:tailEnd/>
          </a:ln>
        </p:spPr>
      </p:sp>
      <p:sp>
        <p:nvSpPr>
          <p:cNvPr id="49152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73141FE-0BCF-45F7-B984-52F9A7BA5E73}" type="slidenum">
              <a:rPr lang="en-US" smtClean="0"/>
              <a:pPr>
                <a:defRPr/>
              </a:pPr>
              <a:t>16</a:t>
            </a:fld>
            <a:endParaRPr lang="en-US"/>
          </a:p>
        </p:txBody>
      </p:sp>
    </p:spTree>
    <p:extLst>
      <p:ext uri="{BB962C8B-B14F-4D97-AF65-F5344CB8AC3E}">
        <p14:creationId xmlns:p14="http://schemas.microsoft.com/office/powerpoint/2010/main" val="954742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Slide Image Placeholder 1"/>
          <p:cNvSpPr>
            <a:spLocks noGrp="1" noRot="1" noChangeAspect="1" noTextEdit="1"/>
          </p:cNvSpPr>
          <p:nvPr>
            <p:ph type="sldImg"/>
          </p:nvPr>
        </p:nvSpPr>
        <p:spPr bwMode="auto">
          <a:noFill/>
          <a:ln>
            <a:solidFill>
              <a:srgbClr val="000000"/>
            </a:solidFill>
            <a:miter lim="800000"/>
            <a:headEnd/>
            <a:tailEnd/>
          </a:ln>
        </p:spPr>
      </p:sp>
      <p:sp>
        <p:nvSpPr>
          <p:cNvPr id="598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7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A4F17651-56FF-4220-9E20-ADF7742A9576}" type="slidenum">
              <a:rPr lang="en-US" sz="1200">
                <a:latin typeface="+mn-lt"/>
                <a:cs typeface="+mn-cs"/>
              </a:rPr>
              <a:pPr algn="r">
                <a:defRPr/>
              </a:pPr>
              <a:t>17</a:t>
            </a:fld>
            <a:endParaRPr lang="en-US" sz="1200">
              <a:latin typeface="+mn-lt"/>
              <a:cs typeface="+mn-cs"/>
            </a:endParaRPr>
          </a:p>
        </p:txBody>
      </p:sp>
    </p:spTree>
    <p:extLst>
      <p:ext uri="{BB962C8B-B14F-4D97-AF65-F5344CB8AC3E}">
        <p14:creationId xmlns:p14="http://schemas.microsoft.com/office/powerpoint/2010/main" val="3870909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7" name="Slide Image Placeholder 1"/>
          <p:cNvSpPr>
            <a:spLocks noGrp="1" noRot="1" noChangeAspect="1" noTextEdit="1"/>
          </p:cNvSpPr>
          <p:nvPr>
            <p:ph type="sldImg"/>
          </p:nvPr>
        </p:nvSpPr>
        <p:spPr bwMode="auto">
          <a:noFill/>
          <a:ln>
            <a:solidFill>
              <a:srgbClr val="000000"/>
            </a:solidFill>
            <a:miter lim="800000"/>
            <a:headEnd/>
            <a:tailEnd/>
          </a:ln>
        </p:spPr>
      </p:sp>
      <p:sp>
        <p:nvSpPr>
          <p:cNvPr id="4956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5"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1D79FB3A-FAFD-421E-8456-0841277B39DF}" type="slidenum">
              <a:rPr lang="en-US" sz="1200">
                <a:latin typeface="+mn-lt"/>
                <a:cs typeface="+mn-cs"/>
              </a:rPr>
              <a:pPr algn="r">
                <a:defRPr/>
              </a:pPr>
              <a:t>18</a:t>
            </a:fld>
            <a:endParaRPr lang="en-US" sz="1200">
              <a:latin typeface="+mn-lt"/>
              <a:cs typeface="+mn-cs"/>
            </a:endParaRPr>
          </a:p>
        </p:txBody>
      </p:sp>
    </p:spTree>
    <p:extLst>
      <p:ext uri="{BB962C8B-B14F-4D97-AF65-F5344CB8AC3E}">
        <p14:creationId xmlns:p14="http://schemas.microsoft.com/office/powerpoint/2010/main" val="3883293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5" name="Slide Image Placeholder 1"/>
          <p:cNvSpPr>
            <a:spLocks noGrp="1" noRot="1" noChangeAspect="1"/>
          </p:cNvSpPr>
          <p:nvPr>
            <p:ph type="sldImg"/>
          </p:nvPr>
        </p:nvSpPr>
        <p:spPr bwMode="auto">
          <a:noFill/>
          <a:ln>
            <a:solidFill>
              <a:srgbClr val="000000"/>
            </a:solidFill>
            <a:miter lim="800000"/>
            <a:headEnd/>
            <a:tailEnd/>
          </a:ln>
        </p:spPr>
      </p:sp>
      <p:sp>
        <p:nvSpPr>
          <p:cNvPr id="49766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E35EA86-307E-46E4-9E88-8176E852FEA4}" type="slidenum">
              <a:rPr lang="en-US" smtClean="0"/>
              <a:pPr>
                <a:defRPr/>
              </a:pPr>
              <a:t>19</a:t>
            </a:fld>
            <a:endParaRPr lang="en-US"/>
          </a:p>
        </p:txBody>
      </p:sp>
    </p:spTree>
    <p:extLst>
      <p:ext uri="{BB962C8B-B14F-4D97-AF65-F5344CB8AC3E}">
        <p14:creationId xmlns:p14="http://schemas.microsoft.com/office/powerpoint/2010/main" val="362923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3" name="Slide Image Placeholder 1"/>
          <p:cNvSpPr>
            <a:spLocks noGrp="1" noRot="1" noChangeAspect="1"/>
          </p:cNvSpPr>
          <p:nvPr>
            <p:ph type="sldImg"/>
          </p:nvPr>
        </p:nvSpPr>
        <p:spPr bwMode="auto">
          <a:noFill/>
          <a:ln>
            <a:solidFill>
              <a:srgbClr val="000000"/>
            </a:solidFill>
            <a:miter lim="800000"/>
            <a:headEnd/>
            <a:tailEnd/>
          </a:ln>
        </p:spPr>
      </p:sp>
      <p:sp>
        <p:nvSpPr>
          <p:cNvPr id="49971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1642624-A094-49EC-AB9B-E0609DA4D8DF}" type="slidenum">
              <a:rPr lang="en-US" smtClean="0"/>
              <a:pPr>
                <a:defRPr/>
              </a:pPr>
              <a:t>20</a:t>
            </a:fld>
            <a:endParaRPr lang="en-US"/>
          </a:p>
        </p:txBody>
      </p:sp>
    </p:spTree>
    <p:extLst>
      <p:ext uri="{BB962C8B-B14F-4D97-AF65-F5344CB8AC3E}">
        <p14:creationId xmlns:p14="http://schemas.microsoft.com/office/powerpoint/2010/main" val="2157551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1777F67E-930B-4AD8-B192-4442BFE2AB42}" type="slidenum">
              <a:rPr lang="en-US" sz="1200">
                <a:latin typeface="+mn-lt"/>
                <a:cs typeface="+mn-cs"/>
              </a:rPr>
              <a:pPr algn="r" fontAlgn="auto">
                <a:spcBef>
                  <a:spcPts val="0"/>
                </a:spcBef>
                <a:spcAft>
                  <a:spcPts val="0"/>
                </a:spcAft>
                <a:defRPr/>
              </a:pPr>
              <a:t>2</a:t>
            </a:fld>
            <a:endParaRPr lang="en-US" sz="1200">
              <a:latin typeface="+mn-lt"/>
              <a:cs typeface="+mn-cs"/>
            </a:endParaRPr>
          </a:p>
        </p:txBody>
      </p:sp>
    </p:spTree>
    <p:extLst>
      <p:ext uri="{BB962C8B-B14F-4D97-AF65-F5344CB8AC3E}">
        <p14:creationId xmlns:p14="http://schemas.microsoft.com/office/powerpoint/2010/main" val="2428516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dirty="0" smtClean="0"/>
              <a:t>life expectancy was 78.81 years in the Netherlands </a:t>
            </a:r>
          </a:p>
          <a:p>
            <a:pPr eaLnBrk="1" fontAlgn="auto" hangingPunct="1">
              <a:spcBef>
                <a:spcPts val="0"/>
              </a:spcBef>
              <a:spcAft>
                <a:spcPts val="0"/>
              </a:spcAft>
              <a:defRPr/>
            </a:pPr>
            <a:r>
              <a:rPr lang="en-US" dirty="0" smtClean="0"/>
              <a:t>the Netherlands diabetes prevalence in 2008 of 3.9%, which is less than half the Kentucky diabetes prevalence (</a:t>
            </a:r>
            <a:r>
              <a:rPr lang="en-US" dirty="0" err="1" smtClean="0"/>
              <a:t>StatLine</a:t>
            </a:r>
            <a:r>
              <a:rPr lang="en-US" dirty="0" smtClean="0"/>
              <a:t>).  national prevalence, with values of 66.6% and 63%, respectively (Health Status - Kentucky). Also in 2007, Kentucky was  2005 obesity rates in the Netherlands, US obesity was slightly over 20% higher (</a:t>
            </a:r>
            <a:r>
              <a:rPr lang="en-US" dirty="0" err="1" smtClean="0"/>
              <a:t>Gilderbloom</a:t>
            </a:r>
            <a:r>
              <a:rPr lang="en-US" dirty="0" smtClean="0"/>
              <a:t>, </a:t>
            </a:r>
            <a:r>
              <a:rPr lang="en-US" dirty="0" err="1" smtClean="0"/>
              <a:t>Hanka</a:t>
            </a:r>
            <a:r>
              <a:rPr lang="en-US" dirty="0" smtClean="0"/>
              <a:t> and </a:t>
            </a:r>
            <a:r>
              <a:rPr lang="en-US" dirty="0" err="1" smtClean="0"/>
              <a:t>Lasley</a:t>
            </a:r>
            <a:r>
              <a:rPr lang="en-US" dirty="0" smtClean="0"/>
              <a:t>). </a:t>
            </a:r>
          </a:p>
          <a:p>
            <a:pPr eaLnBrk="1" fontAlgn="auto" hangingPunct="1">
              <a:spcBef>
                <a:spcPts val="0"/>
              </a:spcBef>
              <a:spcAft>
                <a:spcPts val="0"/>
              </a:spcAft>
              <a:defRPr/>
            </a:pPr>
            <a:r>
              <a:rPr lang="en-US" dirty="0" smtClean="0"/>
              <a:t>Health indicators influenced by physical activity leave Kentucky ranked among the highest in the nation for poor health. Providing more access to physical activity through increasing </a:t>
            </a:r>
            <a:r>
              <a:rPr lang="en-US" dirty="0" err="1" smtClean="0"/>
              <a:t>bikability</a:t>
            </a:r>
            <a:r>
              <a:rPr lang="en-US" dirty="0" smtClean="0"/>
              <a:t> (the measure of how conducive the built environment is for biking) may prove beneficial in reducing these health outcomes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Change Ranks!</a:t>
            </a:r>
            <a:endParaRPr lang="en-US" dirty="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584561-3F01-435B-8816-EC856C759442}" type="slidenum">
              <a:rPr lang="en-US"/>
              <a:pPr fontAlgn="base">
                <a:spcBef>
                  <a:spcPct val="0"/>
                </a:spcBef>
                <a:spcAft>
                  <a:spcPct val="0"/>
                </a:spcAft>
                <a:defRPr/>
              </a:pPr>
              <a:t>21</a:t>
            </a:fld>
            <a:endParaRPr lang="en-US"/>
          </a:p>
        </p:txBody>
      </p:sp>
    </p:spTree>
    <p:extLst>
      <p:ext uri="{BB962C8B-B14F-4D97-AF65-F5344CB8AC3E}">
        <p14:creationId xmlns:p14="http://schemas.microsoft.com/office/powerpoint/2010/main" val="2048286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09" name="Slide Image Placeholder 1"/>
          <p:cNvSpPr>
            <a:spLocks noGrp="1" noRot="1" noChangeAspect="1"/>
          </p:cNvSpPr>
          <p:nvPr>
            <p:ph type="sldImg"/>
          </p:nvPr>
        </p:nvSpPr>
        <p:spPr bwMode="auto">
          <a:noFill/>
          <a:ln>
            <a:solidFill>
              <a:srgbClr val="000000"/>
            </a:solidFill>
            <a:miter lim="800000"/>
            <a:headEnd/>
            <a:tailEnd/>
          </a:ln>
        </p:spPr>
      </p:sp>
      <p:sp>
        <p:nvSpPr>
          <p:cNvPr id="5038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 addition to reducing risk chronic diseases and weight gain, regular physical activity also reduces stress levels (Fox). It is estimated that forty-seven percent of adults suffer from adverse effects of stress (APA Stress Survey: Children More Stressed than Parents Realize)and seventy-five to ninety percent of primary care physician visits are related to stress (America's No.1 Health Problem). Sixty percent of work absences are attributed to stress, which is estimated to cost companies over fifty-seven billion dollars yearly (Clark). Stress is related to mortality from heart disease, cancer, lung disease, accidents, depression, cirrhosis, and suicide. The many physical and mental health outcomes associated with stress provide a stronger argument for increasing access to physical activity because of its stress reducing qualities.</a:t>
            </a:r>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8A97CA-ABE2-4343-B4DE-8B5D6D8D7EE0}" type="slidenum">
              <a:rPr lang="en-US"/>
              <a:pPr fontAlgn="base">
                <a:spcBef>
                  <a:spcPct val="0"/>
                </a:spcBef>
                <a:spcAft>
                  <a:spcPct val="0"/>
                </a:spcAft>
                <a:defRPr/>
              </a:pPr>
              <a:t>22</a:t>
            </a:fld>
            <a:endParaRPr lang="en-US"/>
          </a:p>
        </p:txBody>
      </p:sp>
    </p:spTree>
    <p:extLst>
      <p:ext uri="{BB962C8B-B14F-4D97-AF65-F5344CB8AC3E}">
        <p14:creationId xmlns:p14="http://schemas.microsoft.com/office/powerpoint/2010/main" val="2819712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7" name="Slide Image Placeholder 1"/>
          <p:cNvSpPr>
            <a:spLocks noGrp="1" noRot="1" noChangeAspect="1"/>
          </p:cNvSpPr>
          <p:nvPr>
            <p:ph type="sldImg"/>
          </p:nvPr>
        </p:nvSpPr>
        <p:spPr bwMode="auto">
          <a:noFill/>
          <a:ln>
            <a:solidFill>
              <a:srgbClr val="000000"/>
            </a:solidFill>
            <a:miter lim="800000"/>
            <a:headEnd/>
            <a:tailEnd/>
          </a:ln>
        </p:spPr>
      </p:sp>
      <p:sp>
        <p:nvSpPr>
          <p:cNvPr id="5058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NutriStrategy estimates that light cycling (10-11.9 miles per hour) could burn between 300-500 calories per hour, 500-700 calories per hour for moderate cycling (12-13.9 miles per hour), and vigorous cycling (14-15.9 miles per hour) could burn between 600 and 800 calories per hour (see Figure 1. Calories Burned During Bike Riding) (Calories Burned Bike Riding or Cycling). Marshall et al. 2009 reports that “reducing the average energy imbalance (caloric intake minus metabolic activity) among persons in the United States by approximately 100–165 kcal/day would prevent average weight gain” of about one kg/year (Marshall, Brauer and Frank).</a:t>
            </a:r>
          </a:p>
          <a:p>
            <a:pPr eaLnBrk="1" hangingPunct="1">
              <a:spcBef>
                <a:spcPct val="0"/>
              </a:spcBef>
            </a:pPr>
            <a:endParaRPr lang="en-US" smtClean="0"/>
          </a:p>
          <a:p>
            <a:pPr eaLnBrk="1" hangingPunct="1">
              <a:spcBef>
                <a:spcPct val="0"/>
              </a:spcBef>
            </a:pPr>
            <a:r>
              <a:rPr lang="en-US" b="1" smtClean="0"/>
              <a:t>Put it in english – 20% of your daily recommended calorie intake</a:t>
            </a:r>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4E0FEB-3333-46AA-A20B-FDA50C3EAFD7}" type="slidenum">
              <a:rPr lang="en-US"/>
              <a:pPr fontAlgn="base">
                <a:spcBef>
                  <a:spcPct val="0"/>
                </a:spcBef>
                <a:spcAft>
                  <a:spcPct val="0"/>
                </a:spcAft>
                <a:defRPr/>
              </a:pPr>
              <a:t>23</a:t>
            </a:fld>
            <a:endParaRPr lang="en-US"/>
          </a:p>
        </p:txBody>
      </p:sp>
    </p:spTree>
    <p:extLst>
      <p:ext uri="{BB962C8B-B14F-4D97-AF65-F5344CB8AC3E}">
        <p14:creationId xmlns:p14="http://schemas.microsoft.com/office/powerpoint/2010/main" val="3134978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5" name="Slide Image Placeholder 1"/>
          <p:cNvSpPr>
            <a:spLocks noGrp="1" noRot="1" noChangeAspect="1"/>
          </p:cNvSpPr>
          <p:nvPr>
            <p:ph type="sldImg"/>
          </p:nvPr>
        </p:nvSpPr>
        <p:spPr bwMode="auto">
          <a:noFill/>
          <a:ln>
            <a:solidFill>
              <a:srgbClr val="000000"/>
            </a:solidFill>
            <a:miter lim="800000"/>
            <a:headEnd/>
            <a:tailEnd/>
          </a:ln>
        </p:spPr>
      </p:sp>
      <p:sp>
        <p:nvSpPr>
          <p:cNvPr id="5079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3B11121-E7F3-4B85-9874-D6ACFC218159}" type="slidenum">
              <a:rPr lang="en-US" smtClean="0"/>
              <a:pPr>
                <a:defRPr/>
              </a:pPr>
              <a:t>24</a:t>
            </a:fld>
            <a:endParaRPr lang="en-US"/>
          </a:p>
        </p:txBody>
      </p:sp>
    </p:spTree>
    <p:extLst>
      <p:ext uri="{BB962C8B-B14F-4D97-AF65-F5344CB8AC3E}">
        <p14:creationId xmlns:p14="http://schemas.microsoft.com/office/powerpoint/2010/main" val="3096746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3" name="Slide Image Placeholder 1"/>
          <p:cNvSpPr>
            <a:spLocks noGrp="1" noRot="1" noChangeAspect="1"/>
          </p:cNvSpPr>
          <p:nvPr>
            <p:ph type="sldImg"/>
          </p:nvPr>
        </p:nvSpPr>
        <p:spPr bwMode="auto">
          <a:noFill/>
          <a:ln>
            <a:solidFill>
              <a:srgbClr val="000000"/>
            </a:solidFill>
            <a:miter lim="800000"/>
            <a:headEnd/>
            <a:tailEnd/>
          </a:ln>
        </p:spPr>
      </p:sp>
      <p:sp>
        <p:nvSpPr>
          <p:cNvPr id="5099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69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F987A3-D7EF-461E-A22A-8F6832269AEA}" type="slidenum">
              <a:rPr lang="en-US"/>
              <a:pPr fontAlgn="base">
                <a:spcBef>
                  <a:spcPct val="0"/>
                </a:spcBef>
                <a:spcAft>
                  <a:spcPct val="0"/>
                </a:spcAft>
                <a:defRPr/>
              </a:pPr>
              <a:t>25</a:t>
            </a:fld>
            <a:endParaRPr lang="en-US"/>
          </a:p>
        </p:txBody>
      </p:sp>
    </p:spTree>
    <p:extLst>
      <p:ext uri="{BB962C8B-B14F-4D97-AF65-F5344CB8AC3E}">
        <p14:creationId xmlns:p14="http://schemas.microsoft.com/office/powerpoint/2010/main" val="2657612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eaLnBrk="1" fontAlgn="auto" hangingPunct="1">
              <a:spcBef>
                <a:spcPts val="0"/>
              </a:spcBef>
              <a:spcAft>
                <a:spcPts val="0"/>
              </a:spcAft>
              <a:defRPr/>
            </a:pPr>
            <a:r>
              <a:rPr lang="en-US" dirty="0" smtClean="0"/>
              <a:t>The interaction between people and built environment, therefore, impacts public health by influencing exposures to environmental factors that may reduce or contribute to injury or even death. According to the Tompkins County Planners of New York, the built environment is “the part of the environment formed and shaped by humans, including buildings, structures, landscaping, roads, signs, trails, and utilities,” (Tompkins County Planning). Community design in the built environment shapes opportunities to improve health through physical activity. In 2007, Kentucky was ranked forty-sixth for participation in moderate or vigorous physical activity (Health Status - Kentucky). For the same time period, it was estimated that 42.2% of Kentuckians engage in moderate or vigorous physical activity, compared to 49.2% nationally (see Table 1. Health Indicators Associated with Physical Inactivity) (Health Status - Kentucky). Increased opportunities for biking in the built environment encourage physical activity.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Physical activity decreases morbidity and mortality, cardiovascular disease risk, risk of certain cancers, diabetes risk, obesity risk, and asthma risk (Wendell, Tom and Rohm). In 2005, the life expectancy in Kentucky was 75.5 years and 78.0 years for the US, leaving Kentucky ranked forty-third in the nation for life expectancy (Health Status - Kentucky). During the same time period, life expectancy was 78.81 years in the Netherlands (Netherlands Life expectancy at Birth), known to be more bike and pedestrian friendly than the US (</a:t>
            </a:r>
            <a:r>
              <a:rPr lang="en-US" dirty="0" err="1" smtClean="0"/>
              <a:t>Gilderbloom</a:t>
            </a:r>
            <a:r>
              <a:rPr lang="en-US" dirty="0" smtClean="0"/>
              <a:t>, </a:t>
            </a:r>
            <a:r>
              <a:rPr lang="en-US" dirty="0" err="1" smtClean="0"/>
              <a:t>Hanka</a:t>
            </a:r>
            <a:r>
              <a:rPr lang="en-US" dirty="0" smtClean="0"/>
              <a:t> and </a:t>
            </a:r>
            <a:r>
              <a:rPr lang="en-US" dirty="0" err="1" smtClean="0"/>
              <a:t>Lasley</a:t>
            </a:r>
            <a:r>
              <a:rPr lang="en-US" dirty="0" smtClean="0"/>
              <a:t>): with reports of 40% non-motorized travel compared to 7% in the US (</a:t>
            </a:r>
            <a:r>
              <a:rPr lang="en-US" dirty="0" err="1" smtClean="0"/>
              <a:t>Pucher</a:t>
            </a:r>
            <a:r>
              <a:rPr lang="en-US" dirty="0" smtClean="0"/>
              <a:t> and </a:t>
            </a:r>
            <a:r>
              <a:rPr lang="en-US" dirty="0" err="1" smtClean="0"/>
              <a:t>Dijkstra</a:t>
            </a:r>
            <a:r>
              <a:rPr lang="en-US" dirty="0" smtClean="0"/>
              <a:t>). The Jefferson County life expectancy is predicted to be 75.3 years (Community Health Status Indicators).  Life expectancy estimates for 2009 show the Netherlands ranked thirtieth in the world at 79.4 years, while the US is ranked forth-ninth with 78.11 years (The World </a:t>
            </a:r>
            <a:r>
              <a:rPr lang="en-US" dirty="0" err="1" smtClean="0"/>
              <a:t>Factbook</a:t>
            </a:r>
            <a:r>
              <a:rPr lang="en-US" dirty="0" smtClean="0"/>
              <a:t>). In 2006, Kentucky was ranked sixth highest in the nation for heart disease mortality with a rate of 235.5 per 100,000 people, compared to the national heart disease mortality rate of 200.2 per 100,000 people (Health Status - Kentucky). Heart disease mortality for Jefferson County is estimated to be 206.9 per 100,000 people (Kentucky Health Facts). Cancer incidence was the fourth highest in the nation in 2004 (Health Status - Kentucky). The 2004 cancer incidence for Kentucky was 500.2 per 100,000 people, while the US incidence was 458.2 per 100,000 (Health Status - Kentucky). The Jefferson County cancer incidence for 2004 was 577.63 per 100,000 people (Kentucky Cancer Registry). The 2008 diabetes prevalence in Kentucky is 9.8%, compared to the US prevalence of 8.2% (Health Status - Kentucky). Kentucky was ranked ninth highest for diabetes prevalence in the US in 2008 (Health Status - Kentucky). The diabetes prevalence is even higher for Jefferson County with 10% of the population estimated to be diabetic (Kentucky Health Facts). More bike- and pedestrian-friendly countries, like the Netherlands displayed diabetes prevalence in 2008 of 3.9%, which is less than half the Kentucky diabetes prevalence (</a:t>
            </a:r>
            <a:r>
              <a:rPr lang="en-US" dirty="0" err="1" smtClean="0"/>
              <a:t>StatLine</a:t>
            </a:r>
            <a:r>
              <a:rPr lang="en-US" dirty="0" smtClean="0"/>
              <a:t>). The 2007 Kentucky was ranked sixth highest for adult obesity (body mass index of thirty or greater) in the US (Health Status - Kentucky). Kentucky obesity prevalence is just above the national prevalence, with values of 66.6% and 63%, respectively (Health Status - Kentucky). Also in 2007, Kentucky was ranked third highest for childhood obesity with a Kentucky prevalence of 37%, compared to the US prevalence of 32% (Health Status - Kentucky). In comparison with 2005 obesity rates in the Netherlands, US obesity was slightly over 20% higher (</a:t>
            </a:r>
            <a:r>
              <a:rPr lang="en-US" dirty="0" err="1" smtClean="0"/>
              <a:t>Gilderbloom</a:t>
            </a:r>
            <a:r>
              <a:rPr lang="en-US" dirty="0" smtClean="0"/>
              <a:t>, </a:t>
            </a:r>
            <a:r>
              <a:rPr lang="en-US" dirty="0" err="1" smtClean="0"/>
              <a:t>Hanka</a:t>
            </a:r>
            <a:r>
              <a:rPr lang="en-US" dirty="0" smtClean="0"/>
              <a:t> and </a:t>
            </a:r>
            <a:r>
              <a:rPr lang="en-US" dirty="0" err="1" smtClean="0"/>
              <a:t>Lasley</a:t>
            </a:r>
            <a:r>
              <a:rPr lang="en-US" dirty="0" smtClean="0"/>
              <a:t>). In 2007, Kentucky had the fourteenth highest asthma prevalence 9.0%, compared to 8.2% for the nation (Health Status - Kentucky). In Louisville, the asthma prevalence is even higher at 11% (Kentucky Health Facts). In summary, health indicators influenced by physical activity leave Kentucky ranked among the highest in the nation for poor health. Providing more access to physical activity through increasing </a:t>
            </a:r>
            <a:r>
              <a:rPr lang="en-US" dirty="0" err="1" smtClean="0"/>
              <a:t>bikability</a:t>
            </a:r>
            <a:r>
              <a:rPr lang="en-US" dirty="0" smtClean="0"/>
              <a:t> (the measure of how conducive the built environment is for biking) may prove beneficial in reducing these health outcomes.</a:t>
            </a:r>
            <a:endParaRPr lang="en-US" dirty="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59D72D-6BEA-4FD2-94EA-3D9E2242FC9B}" type="slidenum">
              <a:rPr lang="en-US"/>
              <a:pPr fontAlgn="base">
                <a:spcBef>
                  <a:spcPct val="0"/>
                </a:spcBef>
                <a:spcAft>
                  <a:spcPct val="0"/>
                </a:spcAft>
                <a:defRPr/>
              </a:pPr>
              <a:t>26</a:t>
            </a:fld>
            <a:endParaRPr lang="en-US"/>
          </a:p>
        </p:txBody>
      </p:sp>
    </p:spTree>
    <p:extLst>
      <p:ext uri="{BB962C8B-B14F-4D97-AF65-F5344CB8AC3E}">
        <p14:creationId xmlns:p14="http://schemas.microsoft.com/office/powerpoint/2010/main" val="1127275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D4BA91-469D-4CBD-A7D9-F92FA64EC949}" type="slidenum">
              <a:rPr lang="en-US"/>
              <a:pPr fontAlgn="base">
                <a:spcBef>
                  <a:spcPct val="0"/>
                </a:spcBef>
                <a:spcAft>
                  <a:spcPct val="0"/>
                </a:spcAft>
                <a:defRPr/>
              </a:pPr>
              <a:t>27</a:t>
            </a:fld>
            <a:endParaRPr lang="en-US"/>
          </a:p>
        </p:txBody>
      </p:sp>
      <p:sp>
        <p:nvSpPr>
          <p:cNvPr id="5140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40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Carbon dioxide emissions calculated from vehicle miles traveled.  Data acquired from the National Household Transportation Survey 2001 – a U.S. Department of transportation effort sponsored by the Bureau of Transportation Statistics and Federal Highway Administration.</a:t>
            </a:r>
          </a:p>
          <a:p>
            <a:pPr eaLnBrk="1" hangingPunct="1">
              <a:spcBef>
                <a:spcPct val="0"/>
              </a:spcBef>
            </a:pPr>
            <a:endParaRPr lang="en-US" smtClean="0"/>
          </a:p>
          <a:p>
            <a:pPr eaLnBrk="1" hangingPunct="1">
              <a:spcBef>
                <a:spcPct val="0"/>
              </a:spcBef>
            </a:pPr>
            <a:r>
              <a:rPr lang="en-US" smtClean="0"/>
              <a:t>Based on an average fuel efficiency of 22.5 mpg (Bureau of Transportation Statistics: 2007 passenger car@ </a:t>
            </a:r>
            <a:r>
              <a:rPr lang="en-US" smtClean="0">
                <a:hlinkClick r:id="rId3"/>
              </a:rPr>
              <a:t>http://www.bts.gov/publications/national_transportation_statistics/html/table_04_23.html</a:t>
            </a:r>
            <a:r>
              <a:rPr lang="en-US" smtClean="0"/>
              <a:t>)</a:t>
            </a:r>
          </a:p>
          <a:p>
            <a:pPr eaLnBrk="1" hangingPunct="1">
              <a:spcBef>
                <a:spcPct val="0"/>
              </a:spcBef>
            </a:pPr>
            <a:endParaRPr lang="en-US" smtClean="0"/>
          </a:p>
          <a:p>
            <a:pPr eaLnBrk="1" hangingPunct="1">
              <a:spcBef>
                <a:spcPct val="0"/>
              </a:spcBef>
            </a:pPr>
            <a:r>
              <a:rPr lang="en-US" smtClean="0"/>
              <a:t>Inspired by: </a:t>
            </a:r>
            <a:r>
              <a:rPr lang="en-US" i="1" smtClean="0"/>
              <a:t>The Greenness of Cities: Carbon Dioxide Emissions and Urban Development</a:t>
            </a:r>
            <a:r>
              <a:rPr lang="en-US" smtClean="0"/>
              <a:t>, Edward Glaeser and Matthew Kahn.  Harvard University Rappaport Institute/Taubman Center Policy Brief.  National Bureau of Economic Research, Inc.</a:t>
            </a:r>
          </a:p>
        </p:txBody>
      </p:sp>
    </p:spTree>
    <p:extLst>
      <p:ext uri="{BB962C8B-B14F-4D97-AF65-F5344CB8AC3E}">
        <p14:creationId xmlns:p14="http://schemas.microsoft.com/office/powerpoint/2010/main" val="8470679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A20D13-CE94-485A-8F7B-C5089F0E1EA0}" type="slidenum">
              <a:rPr lang="en-US"/>
              <a:pPr fontAlgn="base">
                <a:spcBef>
                  <a:spcPct val="0"/>
                </a:spcBef>
                <a:spcAft>
                  <a:spcPct val="0"/>
                </a:spcAft>
                <a:defRPr/>
              </a:pPr>
              <a:t>28</a:t>
            </a:fld>
            <a:endParaRPr lang="en-US"/>
          </a:p>
        </p:txBody>
      </p:sp>
      <p:sp>
        <p:nvSpPr>
          <p:cNvPr id="5171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71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Federal Highway Administration 2009</a:t>
            </a:r>
          </a:p>
          <a:p>
            <a:pPr eaLnBrk="1" hangingPunct="1">
              <a:spcBef>
                <a:spcPct val="0"/>
              </a:spcBef>
            </a:pPr>
            <a:r>
              <a:rPr lang="en-US" smtClean="0"/>
              <a:t>Third bullet: Maibach, E., L. Steg, J. Anable.  2009.  Promoting physical activity and reducing climate change: Opportunities to replace short car trips with active transportation.  </a:t>
            </a:r>
            <a:r>
              <a:rPr lang="en-US" i="1" smtClean="0"/>
              <a:t>Preventitive Medicine, 49,</a:t>
            </a:r>
            <a:r>
              <a:rPr lang="en-US" smtClean="0"/>
              <a:t> 326-327.</a:t>
            </a:r>
          </a:p>
        </p:txBody>
      </p:sp>
    </p:spTree>
    <p:extLst>
      <p:ext uri="{BB962C8B-B14F-4D97-AF65-F5344CB8AC3E}">
        <p14:creationId xmlns:p14="http://schemas.microsoft.com/office/powerpoint/2010/main" val="22264641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69" name="Slide Image Placeholder 1"/>
          <p:cNvSpPr>
            <a:spLocks noGrp="1" noRot="1" noChangeAspect="1" noTextEdit="1"/>
          </p:cNvSpPr>
          <p:nvPr>
            <p:ph type="sldImg"/>
          </p:nvPr>
        </p:nvSpPr>
        <p:spPr bwMode="auto">
          <a:noFill/>
          <a:ln>
            <a:solidFill>
              <a:srgbClr val="000000"/>
            </a:solidFill>
            <a:miter lim="800000"/>
            <a:headEnd/>
            <a:tailEnd/>
          </a:ln>
        </p:spPr>
      </p:sp>
      <p:sp>
        <p:nvSpPr>
          <p:cNvPr id="5191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Exposure to pollution from traffic exhaust is associated with asthma and asthma exacerbations, decreased lung function, cardiopulmonary mortality, and atherosclerosis (Marshall, Brauer and Frank). Motor vehicles are point source polluters of carbon monoxide (CO), carbon dioxide(CO</a:t>
            </a:r>
            <a:r>
              <a:rPr lang="en-US" baseline="-25000" smtClean="0"/>
              <a:t>2</a:t>
            </a:r>
            <a:r>
              <a:rPr lang="en-US" smtClean="0"/>
              <a:t>), oxides of sulfur (SOx), and oxides of nitrogen (NOx) (Frumkin, Frank and Jackson). CO is linked with mortality (Frumkin, Frank and Jackson). NOx and SOx have been associated with airway irritation (Frumkin, Frank and Jackson). Ozone (O</a:t>
            </a:r>
            <a:r>
              <a:rPr lang="en-US" baseline="-25000" smtClean="0"/>
              <a:t>3</a:t>
            </a:r>
            <a:r>
              <a:rPr lang="en-US" smtClean="0"/>
              <a:t>) is a regional pollutant that forms when oxides of nitrogen and volatile organic chemicals react in the presence of sunlight (Frumkin, Frank and Jackson). O</a:t>
            </a:r>
            <a:r>
              <a:rPr lang="en-US" baseline="-25000" smtClean="0"/>
              <a:t>3 </a:t>
            </a:r>
            <a:r>
              <a:rPr lang="en-US" smtClean="0"/>
              <a:t>has been associated with airway irritations and asthma exacerbation (Frumkin, Frank and Jackson). Additionally, particulate matter (PM) pollution is associated with vehicular traffic as well, resulting from combustion. PM is associated with cardiovascular disease, pulmonary disease, and cancer mortality (see Table 3. Health Effects Resulting from Air Pollution Exposure) (Frumkin, Frank and Jackson). Marshall et al. (2009) found that pedestrian friendly neighborhoods often had higher nitric oxide levels than neighborhoods that were less pedestrian friendly (Marshall, Brauer and Frank). This indicates that increasing bikability may increase the amounts of people exposed to traffic exhaust pollution.</a:t>
            </a:r>
          </a:p>
          <a:p>
            <a:pPr eaLnBrk="1" hangingPunct="1">
              <a:spcBef>
                <a:spcPct val="0"/>
              </a:spcBef>
            </a:pPr>
            <a:endParaRPr lang="en-US" smtClean="0"/>
          </a:p>
        </p:txBody>
      </p:sp>
      <p:sp>
        <p:nvSpPr>
          <p:cNvPr id="38915"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5B5AC6F5-8374-4B72-834E-C1667D92DAFB}" type="slidenum">
              <a:rPr lang="en-US" sz="1200">
                <a:latin typeface="+mn-lt"/>
                <a:cs typeface="+mn-cs"/>
              </a:rPr>
              <a:pPr algn="r">
                <a:defRPr/>
              </a:pPr>
              <a:t>29</a:t>
            </a:fld>
            <a:endParaRPr lang="en-US" sz="1200">
              <a:latin typeface="+mn-lt"/>
              <a:cs typeface="+mn-cs"/>
            </a:endParaRPr>
          </a:p>
        </p:txBody>
      </p:sp>
    </p:spTree>
    <p:extLst>
      <p:ext uri="{BB962C8B-B14F-4D97-AF65-F5344CB8AC3E}">
        <p14:creationId xmlns:p14="http://schemas.microsoft.com/office/powerpoint/2010/main" val="1418193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7" name="Slide Image Placeholder 1"/>
          <p:cNvSpPr>
            <a:spLocks noGrp="1" noRot="1" noChangeAspect="1"/>
          </p:cNvSpPr>
          <p:nvPr>
            <p:ph type="sldImg"/>
          </p:nvPr>
        </p:nvSpPr>
        <p:spPr bwMode="auto">
          <a:noFill/>
          <a:ln>
            <a:solidFill>
              <a:srgbClr val="000000"/>
            </a:solidFill>
            <a:miter lim="800000"/>
            <a:headEnd/>
            <a:tailEnd/>
          </a:ln>
        </p:spPr>
      </p:sp>
      <p:sp>
        <p:nvSpPr>
          <p:cNvPr id="5212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E7F47D-F72E-4CB9-895E-E2F13B3A1AC5}" type="slidenum">
              <a:rPr lang="en-US"/>
              <a:pPr fontAlgn="base">
                <a:spcBef>
                  <a:spcPct val="0"/>
                </a:spcBef>
                <a:spcAft>
                  <a:spcPct val="0"/>
                </a:spcAft>
                <a:defRPr/>
              </a:pPr>
              <a:t>30</a:t>
            </a:fld>
            <a:endParaRPr lang="en-US"/>
          </a:p>
        </p:txBody>
      </p:sp>
    </p:spTree>
    <p:extLst>
      <p:ext uri="{BB962C8B-B14F-4D97-AF65-F5344CB8AC3E}">
        <p14:creationId xmlns:p14="http://schemas.microsoft.com/office/powerpoint/2010/main" val="3572156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B2F9C14A-6AF8-4A32-A279-453568EFE643}" type="slidenum">
              <a:rPr lang="en-US" sz="1200">
                <a:latin typeface="+mn-lt"/>
                <a:cs typeface="+mn-cs"/>
              </a:rPr>
              <a:pPr algn="r" fontAlgn="auto">
                <a:spcBef>
                  <a:spcPts val="0"/>
                </a:spcBef>
                <a:spcAft>
                  <a:spcPts val="0"/>
                </a:spcAft>
                <a:defRPr/>
              </a:pPr>
              <a:t>3</a:t>
            </a:fld>
            <a:endParaRPr lang="en-US" sz="1200">
              <a:latin typeface="+mn-lt"/>
              <a:cs typeface="+mn-cs"/>
            </a:endParaRPr>
          </a:p>
        </p:txBody>
      </p:sp>
    </p:spTree>
    <p:extLst>
      <p:ext uri="{BB962C8B-B14F-4D97-AF65-F5344CB8AC3E}">
        <p14:creationId xmlns:p14="http://schemas.microsoft.com/office/powerpoint/2010/main" val="21026721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5" name="Slide Image Placeholder 1"/>
          <p:cNvSpPr>
            <a:spLocks noGrp="1" noRot="1" noChangeAspect="1"/>
          </p:cNvSpPr>
          <p:nvPr>
            <p:ph type="sldImg"/>
          </p:nvPr>
        </p:nvSpPr>
        <p:spPr bwMode="auto">
          <a:noFill/>
          <a:ln>
            <a:solidFill>
              <a:srgbClr val="000000"/>
            </a:solidFill>
            <a:miter lim="800000"/>
            <a:headEnd/>
            <a:tailEnd/>
          </a:ln>
        </p:spPr>
      </p:sp>
      <p:sp>
        <p:nvSpPr>
          <p:cNvPr id="5232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9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5A70E0-2E52-42D2-8FA5-00C41111B201}" type="slidenum">
              <a:rPr lang="en-US"/>
              <a:pPr fontAlgn="base">
                <a:spcBef>
                  <a:spcPct val="0"/>
                </a:spcBef>
                <a:spcAft>
                  <a:spcPct val="0"/>
                </a:spcAft>
                <a:defRPr/>
              </a:pPr>
              <a:t>31</a:t>
            </a:fld>
            <a:endParaRPr lang="en-US"/>
          </a:p>
        </p:txBody>
      </p:sp>
    </p:spTree>
    <p:extLst>
      <p:ext uri="{BB962C8B-B14F-4D97-AF65-F5344CB8AC3E}">
        <p14:creationId xmlns:p14="http://schemas.microsoft.com/office/powerpoint/2010/main" val="31313844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94383D-2BCB-49AA-A5AA-9F2D7DD86270}" type="slidenum">
              <a:rPr lang="en-US"/>
              <a:pPr fontAlgn="base">
                <a:spcBef>
                  <a:spcPct val="0"/>
                </a:spcBef>
                <a:spcAft>
                  <a:spcPct val="0"/>
                </a:spcAft>
                <a:defRPr/>
              </a:pPr>
              <a:t>32</a:t>
            </a:fld>
            <a:endParaRPr lang="en-US"/>
          </a:p>
        </p:txBody>
      </p:sp>
      <p:sp>
        <p:nvSpPr>
          <p:cNvPr id="5253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53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Entire slide: Ewing et al. 2008 – Ewing, R., K. Bartholomew, S. Winkleman, J. Walters, and G. Anderson.  2008.  Urban development and climate change.  </a:t>
            </a:r>
            <a:r>
              <a:rPr lang="en-US" i="1" smtClean="0"/>
              <a:t>Journal of Urbanism, 1(3), </a:t>
            </a:r>
            <a:r>
              <a:rPr lang="en-US" smtClean="0"/>
              <a:t>201-216.</a:t>
            </a:r>
          </a:p>
        </p:txBody>
      </p:sp>
    </p:spTree>
    <p:extLst>
      <p:ext uri="{BB962C8B-B14F-4D97-AF65-F5344CB8AC3E}">
        <p14:creationId xmlns:p14="http://schemas.microsoft.com/office/powerpoint/2010/main" val="34910052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7D0EA608-9BA4-4761-B069-81A9A6AFE9F9}" type="slidenum">
              <a:rPr lang="en-US" sz="1200">
                <a:latin typeface="+mn-lt"/>
                <a:cs typeface="+mn-cs"/>
              </a:rPr>
              <a:pPr algn="r">
                <a:defRPr/>
              </a:pPr>
              <a:t>33</a:t>
            </a:fld>
            <a:endParaRPr lang="en-US" sz="1200">
              <a:latin typeface="+mn-lt"/>
              <a:cs typeface="+mn-cs"/>
            </a:endParaRPr>
          </a:p>
        </p:txBody>
      </p:sp>
      <p:sp>
        <p:nvSpPr>
          <p:cNvPr id="527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7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(Gotschi and Mills 2008) – Gotschi, T. and K. Mills.  2008.  Active Transportation for America. The Case for Increased Federal Investment in Bicycling and Walking.  Rails to Trails Conservancy.</a:t>
            </a:r>
          </a:p>
          <a:p>
            <a:pPr eaLnBrk="1" hangingPunct="1">
              <a:spcBef>
                <a:spcPct val="0"/>
              </a:spcBef>
            </a:pPr>
            <a:endParaRPr lang="en-US" smtClean="0"/>
          </a:p>
          <a:p>
            <a:pPr eaLnBrk="1" hangingPunct="1">
              <a:spcBef>
                <a:spcPct val="0"/>
              </a:spcBef>
            </a:pPr>
            <a:r>
              <a:rPr lang="en-US" smtClean="0"/>
              <a:t>Burn Calories, Not Carbon! Trademarked by the Rails to Trails Conservancy</a:t>
            </a:r>
            <a:endParaRPr lang="en-US" sz="500" baseline="90000" smtClean="0"/>
          </a:p>
        </p:txBody>
      </p:sp>
    </p:spTree>
    <p:extLst>
      <p:ext uri="{BB962C8B-B14F-4D97-AF65-F5344CB8AC3E}">
        <p14:creationId xmlns:p14="http://schemas.microsoft.com/office/powerpoint/2010/main" val="31224500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3" name="Slide Image Placeholder 1"/>
          <p:cNvSpPr>
            <a:spLocks noGrp="1" noRot="1" noChangeAspect="1"/>
          </p:cNvSpPr>
          <p:nvPr>
            <p:ph type="sldImg"/>
          </p:nvPr>
        </p:nvSpPr>
        <p:spPr bwMode="auto">
          <a:noFill/>
          <a:ln>
            <a:solidFill>
              <a:srgbClr val="000000"/>
            </a:solidFill>
            <a:miter lim="800000"/>
            <a:headEnd/>
            <a:tailEnd/>
          </a:ln>
        </p:spPr>
      </p:sp>
      <p:sp>
        <p:nvSpPr>
          <p:cNvPr id="530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42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E363B2-B103-43B3-86AA-B55B1B42C384}" type="slidenum">
              <a:rPr lang="en-US"/>
              <a:pPr fontAlgn="base">
                <a:spcBef>
                  <a:spcPct val="0"/>
                </a:spcBef>
                <a:spcAft>
                  <a:spcPct val="0"/>
                </a:spcAft>
                <a:defRPr/>
              </a:pPr>
              <a:t>35</a:t>
            </a:fld>
            <a:endParaRPr lang="en-US"/>
          </a:p>
        </p:txBody>
      </p:sp>
    </p:spTree>
    <p:extLst>
      <p:ext uri="{BB962C8B-B14F-4D97-AF65-F5344CB8AC3E}">
        <p14:creationId xmlns:p14="http://schemas.microsoft.com/office/powerpoint/2010/main" val="10116023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1" name="Slide Image Placeholder 1"/>
          <p:cNvSpPr>
            <a:spLocks noGrp="1" noRot="1" noChangeAspect="1"/>
          </p:cNvSpPr>
          <p:nvPr>
            <p:ph type="sldImg"/>
          </p:nvPr>
        </p:nvSpPr>
        <p:spPr bwMode="auto">
          <a:noFill/>
          <a:ln>
            <a:solidFill>
              <a:srgbClr val="000000"/>
            </a:solidFill>
            <a:miter lim="800000"/>
            <a:headEnd/>
            <a:tailEnd/>
          </a:ln>
        </p:spPr>
      </p:sp>
      <p:sp>
        <p:nvSpPr>
          <p:cNvPr id="532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03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BA63C0-851E-43E5-9CFF-7E96996256FC}" type="slidenum">
              <a:rPr lang="en-US"/>
              <a:pPr fontAlgn="base">
                <a:spcBef>
                  <a:spcPct val="0"/>
                </a:spcBef>
                <a:spcAft>
                  <a:spcPct val="0"/>
                </a:spcAft>
                <a:defRPr/>
              </a:pPr>
              <a:t>36</a:t>
            </a:fld>
            <a:endParaRPr lang="en-US"/>
          </a:p>
        </p:txBody>
      </p:sp>
    </p:spTree>
    <p:extLst>
      <p:ext uri="{BB962C8B-B14F-4D97-AF65-F5344CB8AC3E}">
        <p14:creationId xmlns:p14="http://schemas.microsoft.com/office/powerpoint/2010/main" val="31974772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29" name="Slide Image Placeholder 1"/>
          <p:cNvSpPr>
            <a:spLocks noGrp="1" noRot="1" noChangeAspect="1"/>
          </p:cNvSpPr>
          <p:nvPr>
            <p:ph type="sldImg"/>
          </p:nvPr>
        </p:nvSpPr>
        <p:spPr bwMode="auto">
          <a:noFill/>
          <a:ln>
            <a:solidFill>
              <a:srgbClr val="000000"/>
            </a:solidFill>
            <a:miter lim="800000"/>
            <a:headEnd/>
            <a:tailEnd/>
          </a:ln>
        </p:spPr>
      </p:sp>
      <p:sp>
        <p:nvSpPr>
          <p:cNvPr id="534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67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42DDDA-FC8C-4258-9BB2-8E65E7B67181}" type="slidenum">
              <a:rPr lang="en-US"/>
              <a:pPr fontAlgn="base">
                <a:spcBef>
                  <a:spcPct val="0"/>
                </a:spcBef>
                <a:spcAft>
                  <a:spcPct val="0"/>
                </a:spcAft>
                <a:defRPr/>
              </a:pPr>
              <a:t>37</a:t>
            </a:fld>
            <a:endParaRPr lang="en-US"/>
          </a:p>
        </p:txBody>
      </p:sp>
    </p:spTree>
    <p:extLst>
      <p:ext uri="{BB962C8B-B14F-4D97-AF65-F5344CB8AC3E}">
        <p14:creationId xmlns:p14="http://schemas.microsoft.com/office/powerpoint/2010/main" val="475994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7" name="Slide Image Placeholder 1"/>
          <p:cNvSpPr>
            <a:spLocks noGrp="1" noRot="1" noChangeAspect="1"/>
          </p:cNvSpPr>
          <p:nvPr>
            <p:ph type="sldImg"/>
          </p:nvPr>
        </p:nvSpPr>
        <p:spPr bwMode="auto">
          <a:noFill/>
          <a:ln>
            <a:solidFill>
              <a:srgbClr val="000000"/>
            </a:solidFill>
            <a:miter lim="800000"/>
            <a:headEnd/>
            <a:tailEnd/>
          </a:ln>
        </p:spPr>
      </p:sp>
      <p:sp>
        <p:nvSpPr>
          <p:cNvPr id="536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18B88D-5454-4392-A428-BA7AA95A0EB5}" type="slidenum">
              <a:rPr lang="en-US"/>
              <a:pPr fontAlgn="base">
                <a:spcBef>
                  <a:spcPct val="0"/>
                </a:spcBef>
                <a:spcAft>
                  <a:spcPct val="0"/>
                </a:spcAft>
                <a:defRPr/>
              </a:pPr>
              <a:t>38</a:t>
            </a:fld>
            <a:endParaRPr lang="en-US"/>
          </a:p>
        </p:txBody>
      </p:sp>
    </p:spTree>
    <p:extLst>
      <p:ext uri="{BB962C8B-B14F-4D97-AF65-F5344CB8AC3E}">
        <p14:creationId xmlns:p14="http://schemas.microsoft.com/office/powerpoint/2010/main" val="1760703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5" name="Slide Image Placeholder 1"/>
          <p:cNvSpPr>
            <a:spLocks noGrp="1" noRot="1" noChangeAspect="1"/>
          </p:cNvSpPr>
          <p:nvPr>
            <p:ph type="sldImg"/>
          </p:nvPr>
        </p:nvSpPr>
        <p:spPr bwMode="auto">
          <a:noFill/>
          <a:ln>
            <a:solidFill>
              <a:srgbClr val="000000"/>
            </a:solidFill>
            <a:miter lim="800000"/>
            <a:headEnd/>
            <a:tailEnd/>
          </a:ln>
        </p:spPr>
      </p:sp>
      <p:sp>
        <p:nvSpPr>
          <p:cNvPr id="538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64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49083D-0B5C-4EEC-8E5B-ABAA639EA894}" type="slidenum">
              <a:rPr lang="en-US"/>
              <a:pPr fontAlgn="base">
                <a:spcBef>
                  <a:spcPct val="0"/>
                </a:spcBef>
                <a:spcAft>
                  <a:spcPct val="0"/>
                </a:spcAft>
                <a:defRPr/>
              </a:pPr>
              <a:t>39</a:t>
            </a:fld>
            <a:endParaRPr lang="en-US"/>
          </a:p>
        </p:txBody>
      </p:sp>
    </p:spTree>
    <p:extLst>
      <p:ext uri="{BB962C8B-B14F-4D97-AF65-F5344CB8AC3E}">
        <p14:creationId xmlns:p14="http://schemas.microsoft.com/office/powerpoint/2010/main" val="24159253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3" name="Slide Image Placeholder 1"/>
          <p:cNvSpPr>
            <a:spLocks noGrp="1" noRot="1" noChangeAspect="1" noTextEdit="1"/>
          </p:cNvSpPr>
          <p:nvPr>
            <p:ph type="sldImg"/>
          </p:nvPr>
        </p:nvSpPr>
        <p:spPr bwMode="auto">
          <a:noFill/>
          <a:ln>
            <a:solidFill>
              <a:srgbClr val="000000"/>
            </a:solidFill>
            <a:miter lim="800000"/>
            <a:headEnd/>
            <a:tailEnd/>
          </a:ln>
        </p:spPr>
      </p:sp>
      <p:sp>
        <p:nvSpPr>
          <p:cNvPr id="54067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C14DE618-88E6-408B-B9B2-12789BBC602E}" type="slidenum">
              <a:rPr lang="en-US" sz="1200">
                <a:latin typeface="+mn-lt"/>
                <a:cs typeface="+mn-cs"/>
              </a:rPr>
              <a:pPr algn="r" fontAlgn="auto">
                <a:spcBef>
                  <a:spcPts val="0"/>
                </a:spcBef>
                <a:spcAft>
                  <a:spcPts val="0"/>
                </a:spcAft>
                <a:defRPr/>
              </a:pPr>
              <a:t>40</a:t>
            </a:fld>
            <a:endParaRPr lang="en-US" sz="1200">
              <a:latin typeface="+mn-lt"/>
              <a:cs typeface="+mn-cs"/>
            </a:endParaRPr>
          </a:p>
        </p:txBody>
      </p:sp>
    </p:spTree>
    <p:extLst>
      <p:ext uri="{BB962C8B-B14F-4D97-AF65-F5344CB8AC3E}">
        <p14:creationId xmlns:p14="http://schemas.microsoft.com/office/powerpoint/2010/main" val="7237120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1" name="Slide Image Placeholder 1"/>
          <p:cNvSpPr>
            <a:spLocks noGrp="1" noRot="1" noChangeAspect="1"/>
          </p:cNvSpPr>
          <p:nvPr>
            <p:ph type="sldImg"/>
          </p:nvPr>
        </p:nvSpPr>
        <p:spPr bwMode="auto">
          <a:noFill/>
          <a:ln>
            <a:solidFill>
              <a:srgbClr val="000000"/>
            </a:solidFill>
            <a:miter lim="800000"/>
            <a:headEnd/>
            <a:tailEnd/>
          </a:ln>
        </p:spPr>
      </p:sp>
      <p:sp>
        <p:nvSpPr>
          <p:cNvPr id="542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46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415FEF-A774-4690-9DFD-070D3F3C10BA}" type="slidenum">
              <a:rPr lang="en-US"/>
              <a:pPr fontAlgn="base">
                <a:spcBef>
                  <a:spcPct val="0"/>
                </a:spcBef>
                <a:spcAft>
                  <a:spcPct val="0"/>
                </a:spcAft>
                <a:defRPr/>
              </a:pPr>
              <a:t>41</a:t>
            </a:fld>
            <a:endParaRPr lang="en-US"/>
          </a:p>
        </p:txBody>
      </p:sp>
    </p:spTree>
    <p:extLst>
      <p:ext uri="{BB962C8B-B14F-4D97-AF65-F5344CB8AC3E}">
        <p14:creationId xmlns:p14="http://schemas.microsoft.com/office/powerpoint/2010/main" val="3652436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6D23EDB-200A-4ABB-AD0A-F3C78C911501}" type="slidenum">
              <a:rPr lang="en-US" smtClean="0"/>
              <a:pPr>
                <a:defRPr/>
              </a:pPr>
              <a:t>4</a:t>
            </a:fld>
            <a:endParaRPr lang="en-US"/>
          </a:p>
        </p:txBody>
      </p:sp>
    </p:spTree>
    <p:extLst>
      <p:ext uri="{BB962C8B-B14F-4D97-AF65-F5344CB8AC3E}">
        <p14:creationId xmlns:p14="http://schemas.microsoft.com/office/powerpoint/2010/main" val="33011275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69" name="Slide Image Placeholder 1"/>
          <p:cNvSpPr>
            <a:spLocks noGrp="1" noRot="1" noChangeAspect="1"/>
          </p:cNvSpPr>
          <p:nvPr>
            <p:ph type="sldImg"/>
          </p:nvPr>
        </p:nvSpPr>
        <p:spPr bwMode="auto">
          <a:noFill/>
          <a:ln>
            <a:solidFill>
              <a:srgbClr val="000000"/>
            </a:solidFill>
            <a:miter lim="800000"/>
            <a:headEnd/>
            <a:tailEnd/>
          </a:ln>
        </p:spPr>
      </p:sp>
      <p:sp>
        <p:nvSpPr>
          <p:cNvPr id="544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87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6DD040-0C3F-4080-9ABB-4B4544A5EB78}" type="slidenum">
              <a:rPr lang="en-US"/>
              <a:pPr fontAlgn="base">
                <a:spcBef>
                  <a:spcPct val="0"/>
                </a:spcBef>
                <a:spcAft>
                  <a:spcPct val="0"/>
                </a:spcAft>
                <a:defRPr/>
              </a:pPr>
              <a:t>42</a:t>
            </a:fld>
            <a:endParaRPr lang="en-US"/>
          </a:p>
        </p:txBody>
      </p:sp>
    </p:spTree>
    <p:extLst>
      <p:ext uri="{BB962C8B-B14F-4D97-AF65-F5344CB8AC3E}">
        <p14:creationId xmlns:p14="http://schemas.microsoft.com/office/powerpoint/2010/main" val="29520906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7" name="Slide Image Placeholder 1"/>
          <p:cNvSpPr>
            <a:spLocks noGrp="1" noRot="1" noChangeAspect="1"/>
          </p:cNvSpPr>
          <p:nvPr>
            <p:ph type="sldImg"/>
          </p:nvPr>
        </p:nvSpPr>
        <p:spPr bwMode="auto">
          <a:noFill/>
          <a:ln>
            <a:solidFill>
              <a:srgbClr val="000000"/>
            </a:solidFill>
            <a:miter lim="800000"/>
            <a:headEnd/>
            <a:tailEnd/>
          </a:ln>
        </p:spPr>
      </p:sp>
      <p:sp>
        <p:nvSpPr>
          <p:cNvPr id="546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51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97A166-2C31-41CC-999F-66CE1D8AE7BE}" type="slidenum">
              <a:rPr lang="en-US"/>
              <a:pPr fontAlgn="base">
                <a:spcBef>
                  <a:spcPct val="0"/>
                </a:spcBef>
                <a:spcAft>
                  <a:spcPct val="0"/>
                </a:spcAft>
                <a:defRPr/>
              </a:pPr>
              <a:t>43</a:t>
            </a:fld>
            <a:endParaRPr lang="en-US"/>
          </a:p>
        </p:txBody>
      </p:sp>
    </p:spTree>
    <p:extLst>
      <p:ext uri="{BB962C8B-B14F-4D97-AF65-F5344CB8AC3E}">
        <p14:creationId xmlns:p14="http://schemas.microsoft.com/office/powerpoint/2010/main" val="8032719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5" name="Slide Image Placeholder 1"/>
          <p:cNvSpPr>
            <a:spLocks noGrp="1" noRot="1" noChangeAspect="1"/>
          </p:cNvSpPr>
          <p:nvPr>
            <p:ph type="sldImg"/>
          </p:nvPr>
        </p:nvSpPr>
        <p:spPr bwMode="auto">
          <a:noFill/>
          <a:ln>
            <a:solidFill>
              <a:srgbClr val="000000"/>
            </a:solidFill>
            <a:miter lim="800000"/>
            <a:headEnd/>
            <a:tailEnd/>
          </a:ln>
        </p:spPr>
      </p:sp>
      <p:sp>
        <p:nvSpPr>
          <p:cNvPr id="548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72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9FF0A4-2892-411C-8A68-21C99CCD4918}" type="slidenum">
              <a:rPr lang="en-US"/>
              <a:pPr fontAlgn="base">
                <a:spcBef>
                  <a:spcPct val="0"/>
                </a:spcBef>
                <a:spcAft>
                  <a:spcPct val="0"/>
                </a:spcAft>
                <a:defRPr/>
              </a:pPr>
              <a:t>44</a:t>
            </a:fld>
            <a:endParaRPr lang="en-US"/>
          </a:p>
        </p:txBody>
      </p:sp>
    </p:spTree>
    <p:extLst>
      <p:ext uri="{BB962C8B-B14F-4D97-AF65-F5344CB8AC3E}">
        <p14:creationId xmlns:p14="http://schemas.microsoft.com/office/powerpoint/2010/main" val="24273022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3" name="Slide Image Placeholder 1"/>
          <p:cNvSpPr>
            <a:spLocks noGrp="1" noRot="1" noChangeAspect="1"/>
          </p:cNvSpPr>
          <p:nvPr>
            <p:ph type="sldImg"/>
          </p:nvPr>
        </p:nvSpPr>
        <p:spPr bwMode="auto">
          <a:noFill/>
          <a:ln>
            <a:solidFill>
              <a:srgbClr val="000000"/>
            </a:solidFill>
            <a:miter lim="800000"/>
            <a:headEnd/>
            <a:tailEnd/>
          </a:ln>
        </p:spPr>
      </p:sp>
      <p:sp>
        <p:nvSpPr>
          <p:cNvPr id="55091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4A97D88-EAA9-4FA7-9415-48ED12D9A00C}" type="slidenum">
              <a:rPr lang="en-US" smtClean="0"/>
              <a:pPr>
                <a:defRPr/>
              </a:pPr>
              <a:t>45</a:t>
            </a:fld>
            <a:endParaRPr lang="en-US"/>
          </a:p>
        </p:txBody>
      </p:sp>
    </p:spTree>
    <p:extLst>
      <p:ext uri="{BB962C8B-B14F-4D97-AF65-F5344CB8AC3E}">
        <p14:creationId xmlns:p14="http://schemas.microsoft.com/office/powerpoint/2010/main" val="14464465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1" name="Slide Image Placeholder 1"/>
          <p:cNvSpPr>
            <a:spLocks noGrp="1" noRot="1" noChangeAspect="1"/>
          </p:cNvSpPr>
          <p:nvPr>
            <p:ph type="sldImg"/>
          </p:nvPr>
        </p:nvSpPr>
        <p:spPr bwMode="auto">
          <a:noFill/>
          <a:ln>
            <a:solidFill>
              <a:srgbClr val="000000"/>
            </a:solidFill>
            <a:miter lim="800000"/>
            <a:headEnd/>
            <a:tailEnd/>
          </a:ln>
        </p:spPr>
      </p:sp>
      <p:sp>
        <p:nvSpPr>
          <p:cNvPr id="552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31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820B24-35B0-45C2-9B5A-366315E98F5F}" type="slidenum">
              <a:rPr lang="en-US"/>
              <a:pPr fontAlgn="base">
                <a:spcBef>
                  <a:spcPct val="0"/>
                </a:spcBef>
                <a:spcAft>
                  <a:spcPct val="0"/>
                </a:spcAft>
                <a:defRPr/>
              </a:pPr>
              <a:t>46</a:t>
            </a:fld>
            <a:endParaRPr lang="en-US"/>
          </a:p>
        </p:txBody>
      </p:sp>
    </p:spTree>
    <p:extLst>
      <p:ext uri="{BB962C8B-B14F-4D97-AF65-F5344CB8AC3E}">
        <p14:creationId xmlns:p14="http://schemas.microsoft.com/office/powerpoint/2010/main" val="27654794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09" name="Slide Image Placeholder 1"/>
          <p:cNvSpPr>
            <a:spLocks noGrp="1" noRot="1" noChangeAspect="1"/>
          </p:cNvSpPr>
          <p:nvPr>
            <p:ph type="sldImg"/>
          </p:nvPr>
        </p:nvSpPr>
        <p:spPr bwMode="auto">
          <a:noFill/>
          <a:ln>
            <a:solidFill>
              <a:srgbClr val="000000"/>
            </a:solidFill>
            <a:miter lim="800000"/>
            <a:headEnd/>
            <a:tailEnd/>
          </a:ln>
        </p:spPr>
      </p:sp>
      <p:sp>
        <p:nvSpPr>
          <p:cNvPr id="555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6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F85AAB-B624-4A67-B47B-909F20485EE9}" type="slidenum">
              <a:rPr lang="en-US"/>
              <a:pPr fontAlgn="base">
                <a:spcBef>
                  <a:spcPct val="0"/>
                </a:spcBef>
                <a:spcAft>
                  <a:spcPct val="0"/>
                </a:spcAft>
                <a:defRPr/>
              </a:pPr>
              <a:t>47</a:t>
            </a:fld>
            <a:endParaRPr lang="en-US"/>
          </a:p>
        </p:txBody>
      </p:sp>
    </p:spTree>
    <p:extLst>
      <p:ext uri="{BB962C8B-B14F-4D97-AF65-F5344CB8AC3E}">
        <p14:creationId xmlns:p14="http://schemas.microsoft.com/office/powerpoint/2010/main" val="14417682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7" name="Slide Image Placeholder 1"/>
          <p:cNvSpPr>
            <a:spLocks noGrp="1" noRot="1" noChangeAspect="1"/>
          </p:cNvSpPr>
          <p:nvPr>
            <p:ph type="sldImg"/>
          </p:nvPr>
        </p:nvSpPr>
        <p:spPr bwMode="auto">
          <a:noFill/>
          <a:ln>
            <a:solidFill>
              <a:srgbClr val="000000"/>
            </a:solidFill>
            <a:miter lim="800000"/>
            <a:headEnd/>
            <a:tailEnd/>
          </a:ln>
        </p:spPr>
      </p:sp>
      <p:sp>
        <p:nvSpPr>
          <p:cNvPr id="5570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59BA60B-C942-4377-95A4-F3C55E0E1506}" type="slidenum">
              <a:rPr lang="en-US" smtClean="0"/>
              <a:pPr>
                <a:defRPr/>
              </a:pPr>
              <a:t>48</a:t>
            </a:fld>
            <a:endParaRPr lang="en-US"/>
          </a:p>
        </p:txBody>
      </p:sp>
    </p:spTree>
    <p:extLst>
      <p:ext uri="{BB962C8B-B14F-4D97-AF65-F5344CB8AC3E}">
        <p14:creationId xmlns:p14="http://schemas.microsoft.com/office/powerpoint/2010/main" val="42100794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5" name="Slide Image Placeholder 1"/>
          <p:cNvSpPr>
            <a:spLocks noGrp="1" noRot="1" noChangeAspect="1"/>
          </p:cNvSpPr>
          <p:nvPr>
            <p:ph type="sldImg"/>
          </p:nvPr>
        </p:nvSpPr>
        <p:spPr bwMode="auto">
          <a:noFill/>
          <a:ln>
            <a:solidFill>
              <a:srgbClr val="000000"/>
            </a:solidFill>
            <a:miter lim="800000"/>
            <a:headEnd/>
            <a:tailEnd/>
          </a:ln>
        </p:spPr>
      </p:sp>
      <p:sp>
        <p:nvSpPr>
          <p:cNvPr id="559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3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216D1F-6BF4-4259-B8E6-0AB9FFC55D00}" type="slidenum">
              <a:rPr lang="en-US"/>
              <a:pPr fontAlgn="base">
                <a:spcBef>
                  <a:spcPct val="0"/>
                </a:spcBef>
                <a:spcAft>
                  <a:spcPct val="0"/>
                </a:spcAft>
                <a:defRPr/>
              </a:pPr>
              <a:t>49</a:t>
            </a:fld>
            <a:endParaRPr lang="en-US"/>
          </a:p>
        </p:txBody>
      </p:sp>
    </p:spTree>
    <p:extLst>
      <p:ext uri="{BB962C8B-B14F-4D97-AF65-F5344CB8AC3E}">
        <p14:creationId xmlns:p14="http://schemas.microsoft.com/office/powerpoint/2010/main" val="16582732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3" name="Slide Image Placeholder 1"/>
          <p:cNvSpPr>
            <a:spLocks noGrp="1" noRot="1" noChangeAspect="1"/>
          </p:cNvSpPr>
          <p:nvPr>
            <p:ph type="sldImg"/>
          </p:nvPr>
        </p:nvSpPr>
        <p:spPr bwMode="auto">
          <a:noFill/>
          <a:ln>
            <a:solidFill>
              <a:srgbClr val="000000"/>
            </a:solidFill>
            <a:miter lim="800000"/>
            <a:headEnd/>
            <a:tailEnd/>
          </a:ln>
        </p:spPr>
      </p:sp>
      <p:sp>
        <p:nvSpPr>
          <p:cNvPr id="561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92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32BDA1-661B-4A96-9825-6ADA83F281CD}" type="slidenum">
              <a:rPr lang="en-US"/>
              <a:pPr fontAlgn="base">
                <a:spcBef>
                  <a:spcPct val="0"/>
                </a:spcBef>
                <a:spcAft>
                  <a:spcPct val="0"/>
                </a:spcAft>
                <a:defRPr/>
              </a:pPr>
              <a:t>50</a:t>
            </a:fld>
            <a:endParaRPr lang="en-US"/>
          </a:p>
        </p:txBody>
      </p:sp>
    </p:spTree>
    <p:extLst>
      <p:ext uri="{BB962C8B-B14F-4D97-AF65-F5344CB8AC3E}">
        <p14:creationId xmlns:p14="http://schemas.microsoft.com/office/powerpoint/2010/main" val="20891816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541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7F76D706-0CE3-4854-AD72-B93A919E2621}" type="slidenum">
              <a:rPr lang="en-US" sz="1200">
                <a:latin typeface="+mn-lt"/>
                <a:cs typeface="+mn-cs"/>
              </a:rPr>
              <a:pPr algn="r">
                <a:defRPr/>
              </a:pPr>
              <a:t>51</a:t>
            </a:fld>
            <a:endParaRPr lang="en-US" sz="1200">
              <a:latin typeface="+mn-lt"/>
              <a:cs typeface="+mn-cs"/>
            </a:endParaRPr>
          </a:p>
        </p:txBody>
      </p:sp>
    </p:spTree>
    <p:extLst>
      <p:ext uri="{BB962C8B-B14F-4D97-AF65-F5344CB8AC3E}">
        <p14:creationId xmlns:p14="http://schemas.microsoft.com/office/powerpoint/2010/main" val="531717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DF823CF-9709-47D3-9059-057F8DE95743}" type="slidenum">
              <a:rPr lang="en-US" smtClean="0"/>
              <a:pPr>
                <a:defRPr/>
              </a:pPr>
              <a:t>5</a:t>
            </a:fld>
            <a:endParaRPr lang="en-US"/>
          </a:p>
        </p:txBody>
      </p:sp>
    </p:spTree>
    <p:extLst>
      <p:ext uri="{BB962C8B-B14F-4D97-AF65-F5344CB8AC3E}">
        <p14:creationId xmlns:p14="http://schemas.microsoft.com/office/powerpoint/2010/main" val="23961319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49" name="Slide Image Placeholder 1"/>
          <p:cNvSpPr>
            <a:spLocks noGrp="1" noRot="1" noChangeAspect="1"/>
          </p:cNvSpPr>
          <p:nvPr>
            <p:ph type="sldImg"/>
          </p:nvPr>
        </p:nvSpPr>
        <p:spPr bwMode="auto">
          <a:noFill/>
          <a:ln>
            <a:solidFill>
              <a:srgbClr val="000000"/>
            </a:solidFill>
            <a:miter lim="800000"/>
            <a:headEnd/>
            <a:tailEnd/>
          </a:ln>
        </p:spPr>
      </p:sp>
      <p:sp>
        <p:nvSpPr>
          <p:cNvPr id="565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13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BFBA58-11FF-4BA5-8A4B-5E08032CEEB5}" type="slidenum">
              <a:rPr lang="en-US"/>
              <a:pPr fontAlgn="base">
                <a:spcBef>
                  <a:spcPct val="0"/>
                </a:spcBef>
                <a:spcAft>
                  <a:spcPct val="0"/>
                </a:spcAft>
                <a:defRPr/>
              </a:pPr>
              <a:t>52</a:t>
            </a:fld>
            <a:endParaRPr lang="en-US"/>
          </a:p>
        </p:txBody>
      </p:sp>
    </p:spTree>
    <p:extLst>
      <p:ext uri="{BB962C8B-B14F-4D97-AF65-F5344CB8AC3E}">
        <p14:creationId xmlns:p14="http://schemas.microsoft.com/office/powerpoint/2010/main" val="21617522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7" name="Slide Image Placeholder 1"/>
          <p:cNvSpPr>
            <a:spLocks noGrp="1" noRot="1" noChangeAspect="1"/>
          </p:cNvSpPr>
          <p:nvPr>
            <p:ph type="sldImg"/>
          </p:nvPr>
        </p:nvSpPr>
        <p:spPr bwMode="auto">
          <a:noFill/>
          <a:ln>
            <a:solidFill>
              <a:srgbClr val="000000"/>
            </a:solidFill>
            <a:miter lim="800000"/>
            <a:headEnd/>
            <a:tailEnd/>
          </a:ln>
        </p:spPr>
      </p:sp>
      <p:sp>
        <p:nvSpPr>
          <p:cNvPr id="5672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628FEF7-FDEA-499F-9E32-10EDB901D96B}" type="slidenum">
              <a:rPr lang="en-US" smtClean="0"/>
              <a:pPr>
                <a:defRPr/>
              </a:pPr>
              <a:t>53</a:t>
            </a:fld>
            <a:endParaRPr lang="en-US"/>
          </a:p>
        </p:txBody>
      </p:sp>
    </p:spTree>
    <p:extLst>
      <p:ext uri="{BB962C8B-B14F-4D97-AF65-F5344CB8AC3E}">
        <p14:creationId xmlns:p14="http://schemas.microsoft.com/office/powerpoint/2010/main" val="8892520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5" name="Slide Image Placeholder 1"/>
          <p:cNvSpPr>
            <a:spLocks noGrp="1" noRot="1" noChangeAspect="1"/>
          </p:cNvSpPr>
          <p:nvPr>
            <p:ph type="sldImg"/>
          </p:nvPr>
        </p:nvSpPr>
        <p:spPr bwMode="auto">
          <a:noFill/>
          <a:ln>
            <a:solidFill>
              <a:srgbClr val="000000"/>
            </a:solidFill>
            <a:miter lim="800000"/>
            <a:headEnd/>
            <a:tailEnd/>
          </a:ln>
        </p:spPr>
      </p:sp>
      <p:sp>
        <p:nvSpPr>
          <p:cNvPr id="56934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194B6BB-4219-4D17-8BF7-FFAFDC24AA19}" type="slidenum">
              <a:rPr lang="en-US" smtClean="0"/>
              <a:pPr>
                <a:defRPr/>
              </a:pPr>
              <a:t>54</a:t>
            </a:fld>
            <a:endParaRPr lang="en-US"/>
          </a:p>
        </p:txBody>
      </p:sp>
    </p:spTree>
    <p:extLst>
      <p:ext uri="{BB962C8B-B14F-4D97-AF65-F5344CB8AC3E}">
        <p14:creationId xmlns:p14="http://schemas.microsoft.com/office/powerpoint/2010/main" val="20168363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3" name="Slide Image Placeholder 1"/>
          <p:cNvSpPr>
            <a:spLocks noGrp="1" noRot="1" noChangeAspect="1"/>
          </p:cNvSpPr>
          <p:nvPr>
            <p:ph type="sldImg"/>
          </p:nvPr>
        </p:nvSpPr>
        <p:spPr bwMode="auto">
          <a:noFill/>
          <a:ln>
            <a:solidFill>
              <a:srgbClr val="000000"/>
            </a:solidFill>
            <a:miter lim="800000"/>
            <a:headEnd/>
            <a:tailEnd/>
          </a:ln>
        </p:spPr>
      </p:sp>
      <p:sp>
        <p:nvSpPr>
          <p:cNvPr id="57139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9A19039-4695-4FB7-AE81-38B21858D2B7}" type="slidenum">
              <a:rPr lang="en-US" smtClean="0"/>
              <a:pPr>
                <a:defRPr/>
              </a:pPr>
              <a:t>55</a:t>
            </a:fld>
            <a:endParaRPr lang="en-US"/>
          </a:p>
        </p:txBody>
      </p:sp>
    </p:spTree>
    <p:extLst>
      <p:ext uri="{BB962C8B-B14F-4D97-AF65-F5344CB8AC3E}">
        <p14:creationId xmlns:p14="http://schemas.microsoft.com/office/powerpoint/2010/main" val="29534808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1" name="Slide Image Placeholder 1"/>
          <p:cNvSpPr>
            <a:spLocks noGrp="1" noRot="1" noChangeAspect="1"/>
          </p:cNvSpPr>
          <p:nvPr>
            <p:ph type="sldImg"/>
          </p:nvPr>
        </p:nvSpPr>
        <p:spPr bwMode="auto">
          <a:noFill/>
          <a:ln>
            <a:solidFill>
              <a:srgbClr val="000000"/>
            </a:solidFill>
            <a:miter lim="800000"/>
            <a:headEnd/>
            <a:tailEnd/>
          </a:ln>
        </p:spPr>
      </p:sp>
      <p:sp>
        <p:nvSpPr>
          <p:cNvPr id="573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5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88542F-0168-4BEA-8517-D26839DFEA19}" type="slidenum">
              <a:rPr lang="en-US"/>
              <a:pPr fontAlgn="base">
                <a:spcBef>
                  <a:spcPct val="0"/>
                </a:spcBef>
                <a:spcAft>
                  <a:spcPct val="0"/>
                </a:spcAft>
                <a:defRPr/>
              </a:pPr>
              <a:t>56</a:t>
            </a:fld>
            <a:endParaRPr lang="en-US"/>
          </a:p>
        </p:txBody>
      </p:sp>
    </p:spTree>
    <p:extLst>
      <p:ext uri="{BB962C8B-B14F-4D97-AF65-F5344CB8AC3E}">
        <p14:creationId xmlns:p14="http://schemas.microsoft.com/office/powerpoint/2010/main" val="34163820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89" name="Slide Image Placeholder 1"/>
          <p:cNvSpPr>
            <a:spLocks noGrp="1" noRot="1" noChangeAspect="1"/>
          </p:cNvSpPr>
          <p:nvPr>
            <p:ph type="sldImg"/>
          </p:nvPr>
        </p:nvSpPr>
        <p:spPr bwMode="auto">
          <a:noFill/>
          <a:ln>
            <a:solidFill>
              <a:srgbClr val="000000"/>
            </a:solidFill>
            <a:miter lim="800000"/>
            <a:headEnd/>
            <a:tailEnd/>
          </a:ln>
        </p:spPr>
      </p:sp>
      <p:sp>
        <p:nvSpPr>
          <p:cNvPr id="575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Women will bike if they feel it is safe. This is why a safe biking infrastructure and cycling education can play such a crucial role in making cycling a more mainstream mode of transportation.</a:t>
            </a:r>
          </a:p>
          <a:p>
            <a:pPr eaLnBrk="1" hangingPunct="1">
              <a:spcBef>
                <a:spcPct val="0"/>
              </a:spcBef>
            </a:pPr>
            <a:endParaRPr lang="en-US" smtClean="0"/>
          </a:p>
        </p:txBody>
      </p:sp>
      <p:sp>
        <p:nvSpPr>
          <p:cNvPr id="153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3765F5-F8E1-4F51-A13B-37FFA0E41BBE}" type="slidenum">
              <a:rPr lang="en-US"/>
              <a:pPr fontAlgn="base">
                <a:spcBef>
                  <a:spcPct val="0"/>
                </a:spcBef>
                <a:spcAft>
                  <a:spcPct val="0"/>
                </a:spcAft>
                <a:defRPr/>
              </a:pPr>
              <a:t>57</a:t>
            </a:fld>
            <a:endParaRPr lang="en-US"/>
          </a:p>
        </p:txBody>
      </p:sp>
    </p:spTree>
    <p:extLst>
      <p:ext uri="{BB962C8B-B14F-4D97-AF65-F5344CB8AC3E}">
        <p14:creationId xmlns:p14="http://schemas.microsoft.com/office/powerpoint/2010/main" val="32952928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In the U.S., men’s cycling trips out number women’s by at least 2:1* but WHY?</a:t>
            </a:r>
          </a:p>
          <a:p>
            <a:pPr eaLnBrk="1" fontAlgn="auto" hangingPunct="1">
              <a:spcBef>
                <a:spcPts val="0"/>
              </a:spcBef>
              <a:spcAft>
                <a:spcPts val="0"/>
              </a:spcAft>
              <a:defRPr/>
            </a:pPr>
            <a:endParaRPr lang="en-US" sz="1050" dirty="0" smtClean="0"/>
          </a:p>
          <a:p>
            <a:pPr eaLnBrk="1" fontAlgn="auto" hangingPunct="1">
              <a:spcBef>
                <a:spcPts val="0"/>
              </a:spcBef>
              <a:spcAft>
                <a:spcPts val="0"/>
              </a:spcAft>
              <a:defRPr/>
            </a:pPr>
            <a:r>
              <a:rPr lang="en-US" b="1" dirty="0" smtClean="0"/>
              <a:t> Image </a:t>
            </a:r>
            <a:r>
              <a:rPr lang="en-US" dirty="0" smtClean="0"/>
              <a:t>– many women do not want to arrive at their destination (particularly   work) sweaty and disheveled from a bike ride</a:t>
            </a:r>
          </a:p>
          <a:p>
            <a:pPr eaLnBrk="1" fontAlgn="auto" hangingPunct="1">
              <a:spcBef>
                <a:spcPts val="0"/>
              </a:spcBef>
              <a:spcAft>
                <a:spcPts val="0"/>
              </a:spcAft>
              <a:defRPr/>
            </a:pPr>
            <a:endParaRPr lang="en-US" sz="800" dirty="0" smtClean="0"/>
          </a:p>
          <a:p>
            <a:pPr eaLnBrk="1" fontAlgn="auto" hangingPunct="1">
              <a:spcBef>
                <a:spcPts val="0"/>
              </a:spcBef>
              <a:spcAft>
                <a:spcPts val="0"/>
              </a:spcAft>
              <a:defRPr/>
            </a:pPr>
            <a:r>
              <a:rPr lang="en-US" b="1" dirty="0" smtClean="0"/>
              <a:t>Weather</a:t>
            </a:r>
            <a:r>
              <a:rPr lang="en-US" dirty="0" smtClean="0"/>
              <a:t> – women may be less likely to ride in inclement weather</a:t>
            </a:r>
          </a:p>
          <a:p>
            <a:pPr eaLnBrk="1" fontAlgn="auto" hangingPunct="1">
              <a:spcBef>
                <a:spcPts val="0"/>
              </a:spcBef>
              <a:spcAft>
                <a:spcPts val="0"/>
              </a:spcAft>
              <a:defRPr/>
            </a:pPr>
            <a:endParaRPr lang="en-US" sz="800" dirty="0" smtClean="0"/>
          </a:p>
          <a:p>
            <a:pPr eaLnBrk="1" fontAlgn="auto" hangingPunct="1">
              <a:spcBef>
                <a:spcPts val="0"/>
              </a:spcBef>
              <a:spcAft>
                <a:spcPts val="0"/>
              </a:spcAft>
              <a:defRPr/>
            </a:pPr>
            <a:r>
              <a:rPr lang="en-US" dirty="0" smtClean="0"/>
              <a:t> </a:t>
            </a:r>
            <a:r>
              <a:rPr lang="en-US" b="1" dirty="0" smtClean="0"/>
              <a:t>Practicality</a:t>
            </a:r>
            <a:r>
              <a:rPr lang="en-US" dirty="0" smtClean="0"/>
              <a:t>– often, women are the “head of household duties” it is hard to use biking as a mode of transportation when you have to shop for groceries and shuttle the children across town</a:t>
            </a:r>
          </a:p>
          <a:p>
            <a:pPr eaLnBrk="1" fontAlgn="auto" hangingPunct="1">
              <a:spcBef>
                <a:spcPts val="0"/>
              </a:spcBef>
              <a:spcAft>
                <a:spcPts val="0"/>
              </a:spcAft>
              <a:defRPr/>
            </a:pPr>
            <a:endParaRPr lang="en-US" sz="800" dirty="0" smtClean="0"/>
          </a:p>
          <a:p>
            <a:pPr eaLnBrk="1" fontAlgn="auto" hangingPunct="1">
              <a:spcBef>
                <a:spcPts val="0"/>
              </a:spcBef>
              <a:spcAft>
                <a:spcPts val="0"/>
              </a:spcAft>
              <a:defRPr/>
            </a:pPr>
            <a:r>
              <a:rPr lang="en-US" sz="1600" dirty="0" smtClean="0"/>
              <a:t>     While these are important  aspects, research is showing us that the # 1 reason more women are not taking to the road as cyclists is…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
        <p:nvSpPr>
          <p:cNvPr id="149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EF448F-3D19-47CA-ABB4-5F6C2C15C94A}" type="slidenum">
              <a:rPr lang="en-US"/>
              <a:pPr fontAlgn="base">
                <a:spcBef>
                  <a:spcPct val="0"/>
                </a:spcBef>
                <a:spcAft>
                  <a:spcPct val="0"/>
                </a:spcAft>
                <a:defRPr/>
              </a:pPr>
              <a:t>58</a:t>
            </a:fld>
            <a:endParaRPr lang="en-US"/>
          </a:p>
        </p:txBody>
      </p:sp>
    </p:spTree>
    <p:extLst>
      <p:ext uri="{BB962C8B-B14F-4D97-AF65-F5344CB8AC3E}">
        <p14:creationId xmlns:p14="http://schemas.microsoft.com/office/powerpoint/2010/main" val="12862915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5" name="Slide Image Placeholder 1"/>
          <p:cNvSpPr>
            <a:spLocks noGrp="1" noRot="1" noChangeAspect="1"/>
          </p:cNvSpPr>
          <p:nvPr>
            <p:ph type="sldImg"/>
          </p:nvPr>
        </p:nvSpPr>
        <p:spPr bwMode="auto">
          <a:noFill/>
          <a:ln>
            <a:solidFill>
              <a:srgbClr val="000000"/>
            </a:solidFill>
            <a:miter lim="800000"/>
            <a:headEnd/>
            <a:tailEnd/>
          </a:ln>
        </p:spPr>
      </p:sp>
      <p:sp>
        <p:nvSpPr>
          <p:cNvPr id="5795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5FB3C3-0165-4BCB-BF82-DACA8A23990A}" type="slidenum">
              <a:rPr lang="en-US"/>
              <a:pPr fontAlgn="base">
                <a:spcBef>
                  <a:spcPct val="0"/>
                </a:spcBef>
                <a:spcAft>
                  <a:spcPct val="0"/>
                </a:spcAft>
                <a:defRPr/>
              </a:pPr>
              <a:t>59</a:t>
            </a:fld>
            <a:endParaRPr lang="en-US"/>
          </a:p>
        </p:txBody>
      </p:sp>
    </p:spTree>
    <p:extLst>
      <p:ext uri="{BB962C8B-B14F-4D97-AF65-F5344CB8AC3E}">
        <p14:creationId xmlns:p14="http://schemas.microsoft.com/office/powerpoint/2010/main" val="25183053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3" name="Slide Image Placeholder 1"/>
          <p:cNvSpPr>
            <a:spLocks noGrp="1" noRot="1" noChangeAspect="1"/>
          </p:cNvSpPr>
          <p:nvPr>
            <p:ph type="sldImg"/>
          </p:nvPr>
        </p:nvSpPr>
        <p:spPr bwMode="auto">
          <a:noFill/>
          <a:ln>
            <a:solidFill>
              <a:srgbClr val="000000"/>
            </a:solidFill>
            <a:miter lim="800000"/>
            <a:headEnd/>
            <a:tailEnd/>
          </a:ln>
        </p:spPr>
      </p:sp>
      <p:sp>
        <p:nvSpPr>
          <p:cNvPr id="58163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F83FC1A-0E7F-45FB-88DE-D99F848824D5}" type="slidenum">
              <a:rPr lang="en-US" smtClean="0"/>
              <a:pPr>
                <a:defRPr/>
              </a:pPr>
              <a:t>60</a:t>
            </a:fld>
            <a:endParaRPr lang="en-US"/>
          </a:p>
        </p:txBody>
      </p:sp>
    </p:spTree>
    <p:extLst>
      <p:ext uri="{BB962C8B-B14F-4D97-AF65-F5344CB8AC3E}">
        <p14:creationId xmlns:p14="http://schemas.microsoft.com/office/powerpoint/2010/main" val="3217127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1" name="Slide Image Placeholder 1"/>
          <p:cNvSpPr>
            <a:spLocks noGrp="1" noRot="1" noChangeAspect="1"/>
          </p:cNvSpPr>
          <p:nvPr>
            <p:ph type="sldImg"/>
          </p:nvPr>
        </p:nvSpPr>
        <p:spPr bwMode="auto">
          <a:noFill/>
          <a:ln>
            <a:solidFill>
              <a:srgbClr val="000000"/>
            </a:solidFill>
            <a:miter lim="800000"/>
            <a:headEnd/>
            <a:tailEnd/>
          </a:ln>
        </p:spPr>
      </p:sp>
      <p:sp>
        <p:nvSpPr>
          <p:cNvPr id="5836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FF95149-CCC8-438C-8FE4-BAEACA6726DD}" type="slidenum">
              <a:rPr lang="en-US" smtClean="0"/>
              <a:pPr>
                <a:defRPr/>
              </a:pPr>
              <a:t>61</a:t>
            </a:fld>
            <a:endParaRPr lang="en-US"/>
          </a:p>
        </p:txBody>
      </p:sp>
    </p:spTree>
    <p:extLst>
      <p:ext uri="{BB962C8B-B14F-4D97-AF65-F5344CB8AC3E}">
        <p14:creationId xmlns:p14="http://schemas.microsoft.com/office/powerpoint/2010/main" val="3152279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89" name="Slide Image Placeholder 1"/>
          <p:cNvSpPr>
            <a:spLocks noGrp="1" noRot="1" noChangeAspect="1"/>
          </p:cNvSpPr>
          <p:nvPr>
            <p:ph type="sldImg"/>
          </p:nvPr>
        </p:nvSpPr>
        <p:spPr bwMode="auto">
          <a:noFill/>
          <a:ln>
            <a:solidFill>
              <a:srgbClr val="000000"/>
            </a:solidFill>
            <a:miter lim="800000"/>
            <a:headEnd/>
            <a:tailEnd/>
          </a:ln>
        </p:spPr>
      </p:sp>
      <p:sp>
        <p:nvSpPr>
          <p:cNvPr id="4730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21CA318-1BF9-42EC-AE86-4AF5D5045130}" type="slidenum">
              <a:rPr lang="en-US" smtClean="0"/>
              <a:pPr>
                <a:defRPr/>
              </a:pPr>
              <a:t>7</a:t>
            </a:fld>
            <a:endParaRPr lang="en-US"/>
          </a:p>
        </p:txBody>
      </p:sp>
    </p:spTree>
    <p:extLst>
      <p:ext uri="{BB962C8B-B14F-4D97-AF65-F5344CB8AC3E}">
        <p14:creationId xmlns:p14="http://schemas.microsoft.com/office/powerpoint/2010/main" val="2213646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29" name="Slide Image Placeholder 1"/>
          <p:cNvSpPr>
            <a:spLocks noGrp="1" noRot="1" noChangeAspect="1"/>
          </p:cNvSpPr>
          <p:nvPr>
            <p:ph type="sldImg"/>
          </p:nvPr>
        </p:nvSpPr>
        <p:spPr bwMode="auto">
          <a:noFill/>
          <a:ln>
            <a:solidFill>
              <a:srgbClr val="000000"/>
            </a:solidFill>
            <a:miter lim="800000"/>
            <a:headEnd/>
            <a:tailEnd/>
          </a:ln>
        </p:spPr>
      </p:sp>
      <p:sp>
        <p:nvSpPr>
          <p:cNvPr id="5857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3AD43E4-285A-4598-9285-C308E095FB20}" type="slidenum">
              <a:rPr lang="en-US" smtClean="0"/>
              <a:pPr>
                <a:defRPr/>
              </a:pPr>
              <a:t>62</a:t>
            </a:fld>
            <a:endParaRPr lang="en-US"/>
          </a:p>
        </p:txBody>
      </p:sp>
    </p:spTree>
    <p:extLst>
      <p:ext uri="{BB962C8B-B14F-4D97-AF65-F5344CB8AC3E}">
        <p14:creationId xmlns:p14="http://schemas.microsoft.com/office/powerpoint/2010/main" val="9871666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7" name="Slide Image Placeholder 1"/>
          <p:cNvSpPr>
            <a:spLocks noGrp="1" noRot="1" noChangeAspect="1"/>
          </p:cNvSpPr>
          <p:nvPr>
            <p:ph type="sldImg"/>
          </p:nvPr>
        </p:nvSpPr>
        <p:spPr bwMode="auto">
          <a:noFill/>
          <a:ln>
            <a:solidFill>
              <a:srgbClr val="000000"/>
            </a:solidFill>
            <a:miter lim="800000"/>
            <a:headEnd/>
            <a:tailEnd/>
          </a:ln>
        </p:spPr>
      </p:sp>
      <p:sp>
        <p:nvSpPr>
          <p:cNvPr id="58777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2D2524B-08AE-457A-AD1A-777C05439BC9}" type="slidenum">
              <a:rPr lang="en-US" smtClean="0"/>
              <a:pPr>
                <a:defRPr/>
              </a:pPr>
              <a:t>63</a:t>
            </a:fld>
            <a:endParaRPr lang="en-US"/>
          </a:p>
        </p:txBody>
      </p:sp>
    </p:spTree>
    <p:extLst>
      <p:ext uri="{BB962C8B-B14F-4D97-AF65-F5344CB8AC3E}">
        <p14:creationId xmlns:p14="http://schemas.microsoft.com/office/powerpoint/2010/main" val="3929777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5" name="Slide Image Placeholder 1"/>
          <p:cNvSpPr>
            <a:spLocks noGrp="1" noRot="1" noChangeAspect="1"/>
          </p:cNvSpPr>
          <p:nvPr>
            <p:ph type="sldImg"/>
          </p:nvPr>
        </p:nvSpPr>
        <p:spPr bwMode="auto">
          <a:noFill/>
          <a:ln>
            <a:solidFill>
              <a:srgbClr val="000000"/>
            </a:solidFill>
            <a:miter lim="800000"/>
            <a:headEnd/>
            <a:tailEnd/>
          </a:ln>
        </p:spPr>
      </p:sp>
      <p:sp>
        <p:nvSpPr>
          <p:cNvPr id="58982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8048E75-90C7-4370-99E4-9188FAE7A40B}" type="slidenum">
              <a:rPr lang="en-US" smtClean="0"/>
              <a:pPr>
                <a:defRPr/>
              </a:pPr>
              <a:t>64</a:t>
            </a:fld>
            <a:endParaRPr lang="en-US"/>
          </a:p>
        </p:txBody>
      </p:sp>
    </p:spTree>
    <p:extLst>
      <p:ext uri="{BB962C8B-B14F-4D97-AF65-F5344CB8AC3E}">
        <p14:creationId xmlns:p14="http://schemas.microsoft.com/office/powerpoint/2010/main" val="4276492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B3C61F-B6B5-48FE-9200-C709B4E55FA4}" type="slidenum">
              <a:rPr lang="en-US"/>
              <a:pPr fontAlgn="base">
                <a:spcBef>
                  <a:spcPct val="0"/>
                </a:spcBef>
                <a:spcAft>
                  <a:spcPct val="0"/>
                </a:spcAft>
                <a:defRPr/>
              </a:pPr>
              <a:t>8</a:t>
            </a:fld>
            <a:endParaRPr lang="en-US"/>
          </a:p>
        </p:txBody>
      </p:sp>
      <p:sp>
        <p:nvSpPr>
          <p:cNvPr id="4751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51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U.S. Census 2000 SF3 data</a:t>
            </a:r>
          </a:p>
        </p:txBody>
      </p:sp>
    </p:spTree>
    <p:extLst>
      <p:ext uri="{BB962C8B-B14F-4D97-AF65-F5344CB8AC3E}">
        <p14:creationId xmlns:p14="http://schemas.microsoft.com/office/powerpoint/2010/main" val="1079433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5" name="Slide Image Placeholder 1"/>
          <p:cNvSpPr>
            <a:spLocks noGrp="1" noRot="1" noChangeAspect="1" noTextEdit="1"/>
          </p:cNvSpPr>
          <p:nvPr>
            <p:ph type="sldImg"/>
          </p:nvPr>
        </p:nvSpPr>
        <p:spPr bwMode="auto">
          <a:noFill/>
          <a:ln>
            <a:solidFill>
              <a:srgbClr val="000000"/>
            </a:solidFill>
            <a:miter lim="800000"/>
            <a:headEnd/>
            <a:tailEnd/>
          </a:ln>
        </p:spPr>
      </p:sp>
      <p:sp>
        <p:nvSpPr>
          <p:cNvPr id="4771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806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C77F9C3E-0EE4-4A0A-B0B5-807FC07BE364}" type="slidenum">
              <a:rPr lang="en-US" sz="1200">
                <a:latin typeface="+mn-lt"/>
                <a:cs typeface="+mn-cs"/>
              </a:rPr>
              <a:pPr algn="r">
                <a:defRPr/>
              </a:pPr>
              <a:t>9</a:t>
            </a:fld>
            <a:endParaRPr lang="en-US" sz="1200">
              <a:latin typeface="+mn-lt"/>
              <a:cs typeface="+mn-cs"/>
            </a:endParaRPr>
          </a:p>
        </p:txBody>
      </p:sp>
    </p:spTree>
    <p:extLst>
      <p:ext uri="{BB962C8B-B14F-4D97-AF65-F5344CB8AC3E}">
        <p14:creationId xmlns:p14="http://schemas.microsoft.com/office/powerpoint/2010/main" val="615443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eaLnBrk="1" fontAlgn="auto" hangingPunct="1">
              <a:spcBef>
                <a:spcPts val="0"/>
              </a:spcBef>
              <a:spcAft>
                <a:spcPts val="0"/>
              </a:spcAft>
              <a:defRPr/>
            </a:pPr>
            <a:r>
              <a:rPr lang="en-US" dirty="0" smtClean="0"/>
              <a:t>In </a:t>
            </a:r>
            <a:r>
              <a:rPr lang="en-US" u="sng" dirty="0" smtClean="0"/>
              <a:t>Pedaling Revolution</a:t>
            </a:r>
            <a:r>
              <a:rPr lang="en-US" dirty="0" smtClean="0"/>
              <a:t>, Jeff </a:t>
            </a:r>
            <a:r>
              <a:rPr lang="en-US" dirty="0" err="1" smtClean="0"/>
              <a:t>Mapes</a:t>
            </a:r>
            <a:r>
              <a:rPr lang="en-US" dirty="0" smtClean="0"/>
              <a:t> explains that roads should be “designed for the most vulnerable users, not the maximum number of cars,” (</a:t>
            </a:r>
            <a:r>
              <a:rPr lang="en-US" dirty="0" err="1" smtClean="0"/>
              <a:t>Mapes</a:t>
            </a:r>
            <a:r>
              <a:rPr lang="en-US" dirty="0" smtClean="0"/>
              <a:t>). Roads, for that reason, must be designed for cyclist safety because, according to </a:t>
            </a:r>
            <a:r>
              <a:rPr lang="en-US" dirty="0" err="1" smtClean="0"/>
              <a:t>Delmelle</a:t>
            </a:r>
            <a:r>
              <a:rPr lang="en-US" dirty="0" smtClean="0"/>
              <a:t> and </a:t>
            </a:r>
            <a:r>
              <a:rPr lang="en-US" dirty="0" err="1" smtClean="0"/>
              <a:t>Thill</a:t>
            </a:r>
            <a:r>
              <a:rPr lang="en-US" dirty="0" smtClean="0"/>
              <a:t> (2008), cyclists are twelve times more likely to be killed than motorists. The Transportation for America Dangerous by Design project revealed that Louisville was ranked the seventh most dangerous city for pedestrians, which is also an indicator of bicyclists’ safety as well (Transportation for America). According to the Kentucky State Police, there were 532 bicycle crashes in Jefferson County between January 1, 2006 and May 31, 2009, averaging about 165 accidents annually.  Jefferson County had three bicycle fatalities in 2008 (</a:t>
            </a:r>
            <a:r>
              <a:rPr lang="en-US" dirty="0" err="1" smtClean="0"/>
              <a:t>Gowin</a:t>
            </a:r>
            <a:r>
              <a:rPr lang="en-US" dirty="0" smtClean="0"/>
              <a:t>, Countywide Countermeasures 02). That same year, the Kentucky State Police reported 489 total bike accidents that resulted in six fatalities and 353 injured cyclists for the entire state (KSP). Half of the state’s bicycle deaths for 2008, therefore, occurred in Jefferson County (see Table 2. Bicycle - Automobile Collisions (2008)). This could be partially attributed to Louisville holding the largest population in Kentucky (because there is a larger population, there may be more cyclists), but it still points to a greater problem of bicycle safety concentrated within Louisville. A breakdown of the 2008 state data reveals that 23.31% of bicycle injuries and half of deaths were due to inattention of the driver (KSP). For the same year, 13.91% of bicycle injuries were due to driver failure to yield to the right-of-way (KSP). In Jefferson County, the angle turn collision type accounted for the largest number of bicycle accidents, with 241 crashes between January 1, 2006 and May 31, 2009 (</a:t>
            </a:r>
            <a:r>
              <a:rPr lang="en-US" dirty="0" err="1" smtClean="0"/>
              <a:t>Gowin</a:t>
            </a:r>
            <a:r>
              <a:rPr lang="en-US" dirty="0" smtClean="0"/>
              <a:t>, Countywide Countermeasures 02). Angle turn collisions may be the result of right or left hand motorist turns and occur when a driver turns into the path of a cyclist upon a right or left hand turn, often from not seeing the cyclist approaching the driveway or intersection. During the same time period, sideswipe collisions, where the motorist and cyclist are in the same direction, are the second most common accident type in Jefferson County. Thirty-nine sideswipe collisions occurred between January 1, 2006 and May 31, 2009 (</a:t>
            </a:r>
            <a:r>
              <a:rPr lang="en-US" dirty="0" err="1" smtClean="0"/>
              <a:t>Gowin</a:t>
            </a:r>
            <a:r>
              <a:rPr lang="en-US" dirty="0" smtClean="0"/>
              <a:t>, Countywide Countermeasures 02). These data suggest that improving driver attention and right-of-way adherence could reduce injury and mortality risk, thus improving safety for cyclists. While it is true that use of protective equipment including helmets improves personal safety for individual cyclists, the built environment also contributes greatly to the above factors by influencing driving habits and bicycle safety for all cyclists. This is a public health concern because improving safety for cyclists prevents avoidable injury and death.</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1/3 of the state lives in </a:t>
            </a:r>
            <a:r>
              <a:rPr lang="en-US" dirty="0" err="1" smtClean="0"/>
              <a:t>jeff</a:t>
            </a:r>
            <a:r>
              <a:rPr lang="en-US" dirty="0" smtClean="0"/>
              <a:t> co.</a:t>
            </a:r>
          </a:p>
          <a:p>
            <a:pPr eaLnBrk="1" fontAlgn="auto" hangingPunct="1">
              <a:spcBef>
                <a:spcPts val="0"/>
              </a:spcBef>
              <a:spcAft>
                <a:spcPts val="0"/>
              </a:spcAft>
              <a:defRPr/>
            </a:pPr>
            <a:r>
              <a:rPr lang="en-US" dirty="0" smtClean="0"/>
              <a:t>"We don't even like to own up to the full tool of automotive mayhem, which is the equivalent of two jumbo jetliners crashing every week and filling everyone on board." (Jeff </a:t>
            </a:r>
            <a:r>
              <a:rPr lang="en-US" dirty="0" err="1" smtClean="0"/>
              <a:t>Mapes</a:t>
            </a:r>
            <a:r>
              <a:rPr lang="en-US" dirty="0" smtClean="0"/>
              <a:t>, Pedaling Revolution, p208)</a:t>
            </a:r>
            <a:endParaRPr lang="en-US" dirty="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FEB2CE-B519-446C-A6B3-BD2CE4E3BCF3}" type="slidenum">
              <a:rPr lang="en-US"/>
              <a:pPr fontAlgn="base">
                <a:spcBef>
                  <a:spcPct val="0"/>
                </a:spcBef>
                <a:spcAft>
                  <a:spcPct val="0"/>
                </a:spcAft>
                <a:defRPr/>
              </a:pPr>
              <a:t>10</a:t>
            </a:fld>
            <a:endParaRPr lang="en-US"/>
          </a:p>
        </p:txBody>
      </p:sp>
    </p:spTree>
    <p:extLst>
      <p:ext uri="{BB962C8B-B14F-4D97-AF65-F5344CB8AC3E}">
        <p14:creationId xmlns:p14="http://schemas.microsoft.com/office/powerpoint/2010/main" val="2837000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fall09 106.jpg"/>
          <p:cNvPicPr>
            <a:picLocks noGrp="1" noChangeAspect="1"/>
          </p:cNvPicPr>
          <p:nvPr isPhoto="1" userDrawn="1"/>
        </p:nvPicPr>
        <p:blipFill>
          <a:blip r:embed="rId2" cstate="screen">
            <a:duotone>
              <a:schemeClr val="bg2">
                <a:shade val="45000"/>
                <a:satMod val="135000"/>
              </a:schemeClr>
              <a:prstClr val="white"/>
            </a:duotone>
          </a:blip>
          <a:stretch>
            <a:fillRect/>
          </a:stretch>
        </p:blipFill>
        <p:spPr>
          <a:xfrm>
            <a:off x="0" y="0"/>
            <a:ext cx="9144000" cy="6858000"/>
          </a:xfrm>
          <a:prstGeom prst="rect">
            <a:avLst/>
          </a:prstGeom>
          <a:noFill/>
          <a:ln>
            <a:noFill/>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b="1">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2696192F-5098-468A-B598-4527EE123998}" type="datetime1">
              <a:rPr lang="en-US"/>
              <a:pPr>
                <a:defRPr/>
              </a:pPr>
              <a:t>7/16/2015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9E1275-C20A-459E-B1AA-58B2C2C2E63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160164-FE99-44C3-B4B3-BE06D425EB8F}" type="datetime1">
              <a:rPr lang="en-US"/>
              <a:pPr>
                <a:defRPr/>
              </a:pPr>
              <a:t>7/16/2015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DCFB08-E18D-4103-BCCF-500E34F0F0F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D123F0-F8E9-478E-998F-5D661ED6CCCC}" type="datetime1">
              <a:rPr lang="en-US"/>
              <a:pPr>
                <a:defRPr/>
              </a:pPr>
              <a:t>7/16/2015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DC1DF0-66BE-4804-9E03-71BB5D6C88D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fld id="{D5FEB24E-A4CA-4B4A-902C-04E08E94DB9C}" type="datetime1">
              <a:rPr lang="en-US"/>
              <a:pPr>
                <a:defRPr/>
              </a:pPr>
              <a:t>7/16/2015</a:t>
            </a:fld>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9EC288B1-92BC-4A34-9A9B-3D29DAEC30E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fld id="{4D6BAD53-5AF4-4F9C-93FB-D4973C4EEA80}" type="datetime1">
              <a:rPr lang="en-US"/>
              <a:pPr>
                <a:defRPr/>
              </a:pPr>
              <a:t>7/16/2015</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F1093FA6-2D3E-4D02-ACC9-E7032898C1D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fld id="{38E4F5EE-13F2-4D94-BAE5-2BD74FD9EA96}" type="datetime1">
              <a:rPr lang="en-US"/>
              <a:pPr>
                <a:defRPr/>
              </a:pPr>
              <a:t>7/16/2015</a:t>
            </a:fld>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2AD7972D-8B59-4DCD-8CA7-2941D05B8F6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FFF82F75-14DC-4996-B609-AA42D1A659E3}" type="datetime1">
              <a:rPr lang="en-US"/>
              <a:pPr>
                <a:defRPr/>
              </a:pPr>
              <a:t>7/16/2015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7DB0A2-5F24-4C8D-AC62-1C463DF8AD3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86B615-E1D6-42B2-BE40-18082FB8FCA5}" type="datetime1">
              <a:rPr lang="en-US"/>
              <a:pPr>
                <a:defRPr/>
              </a:pPr>
              <a:t>7/16/2015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36746A-1FC8-40D6-A567-E93CFE5DFCD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fall09 106.jpg"/>
          <p:cNvPicPr>
            <a:picLocks noGrp="1" noChangeAspect="1"/>
          </p:cNvPicPr>
          <p:nvPr isPhoto="1" userDrawn="1"/>
        </p:nvPicPr>
        <p:blipFill>
          <a:blip r:embed="rId2" cstate="screen">
            <a:duotone>
              <a:schemeClr val="bg2">
                <a:shade val="45000"/>
                <a:satMod val="135000"/>
              </a:schemeClr>
              <a:prstClr val="white"/>
            </a:duotone>
          </a:blip>
          <a:stretch>
            <a:fillRect/>
          </a:stretch>
        </p:blipFill>
        <p:spPr>
          <a:xfrm>
            <a:off x="0" y="0"/>
            <a:ext cx="9144000" cy="6858000"/>
          </a:xfrm>
          <a:prstGeom prst="rect">
            <a:avLst/>
          </a:prstGeom>
          <a:noFill/>
          <a:ln>
            <a:noFill/>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a:solidFill>
                  <a:srgbClr val="FF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AD09107-95E4-4C10-B251-DD91B41814E9}" type="datetime1">
              <a:rPr lang="en-US"/>
              <a:pPr>
                <a:defRPr/>
              </a:pPr>
              <a:t>7/16/2015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E95B37-CCC2-49E1-BF2B-267134D5C98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9044797-80ED-4135-93A4-F5C049668FE8}" type="datetime1">
              <a:rPr lang="en-US"/>
              <a:pPr>
                <a:defRPr/>
              </a:pPr>
              <a:t>7/16/2015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4B1C85-1563-43C6-99CA-3FDBC09E79D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F3F8D8-BB27-4992-A3E4-7957D50504ED}" type="datetime1">
              <a:rPr lang="en-US"/>
              <a:pPr>
                <a:defRPr/>
              </a:pPr>
              <a:t>7/16/2015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C9E248A-4494-4198-98D3-5FB1D7E9663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F849C46-C399-441D-86BD-5E52B9C83102}" type="datetime1">
              <a:rPr lang="en-US"/>
              <a:pPr>
                <a:defRPr/>
              </a:pPr>
              <a:t>7/16/2015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560CC4A-F5CB-484C-AB2E-A7CE932377A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842D41D-3549-403F-803A-0B86842CF4F7}" type="datetime1">
              <a:rPr lang="en-US"/>
              <a:pPr>
                <a:defRPr/>
              </a:pPr>
              <a:t>7/16/2015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E9DD18D-7C46-4E41-AE31-FD9179398EF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8D69EC-BE7D-4FC6-A480-9D607744137F}" type="datetime1">
              <a:rPr lang="en-US"/>
              <a:pPr>
                <a:defRPr/>
              </a:pPr>
              <a:t>7/16/2015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EF7F0E9-ABB1-40F2-B180-2ACADCC6EB7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54E7ABF-3D29-4C4C-8360-D7CCD860409A}" type="datetime1">
              <a:rPr lang="en-US"/>
              <a:pPr>
                <a:defRPr/>
              </a:pPr>
              <a:t>7/16/2015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B0C8F8-3FD5-41E4-9FF2-E65BCAA9490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6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6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77313B9-362A-4266-8A0E-B7FFC88B74CE}" type="datetime1">
              <a:rPr lang="en-US"/>
              <a:pPr>
                <a:defRPr/>
              </a:pPr>
              <a:t>7/16/2015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3917FED-01A1-4D4D-80AF-578F423D17D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3" r:id="rId2"/>
    <p:sldLayoutId id="2147483665" r:id="rId3"/>
    <p:sldLayoutId id="2147483662" r:id="rId4"/>
    <p:sldLayoutId id="2147483661" r:id="rId5"/>
    <p:sldLayoutId id="2147483660" r:id="rId6"/>
    <p:sldLayoutId id="2147483659" r:id="rId7"/>
    <p:sldLayoutId id="2147483658" r:id="rId8"/>
    <p:sldLayoutId id="2147483657" r:id="rId9"/>
    <p:sldLayoutId id="2147483656" r:id="rId10"/>
    <p:sldLayoutId id="2147483655" r:id="rId11"/>
    <p:sldLayoutId id="2147483666" r:id="rId12"/>
    <p:sldLayoutId id="2147483667" r:id="rId13"/>
    <p:sldLayoutId id="2147483668" r:id="rId14"/>
    <p:sldLayoutId id="2147483654"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4.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wmf"/></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4.wmf"/></Relationships>
</file>

<file path=ppt/slides/_rels/slide1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wmf"/><Relationship Id="rId5" Type="http://schemas.openxmlformats.org/officeDocument/2006/relationships/image" Target="../media/image9.e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wmf"/><Relationship Id="rId5" Type="http://schemas.openxmlformats.org/officeDocument/2006/relationships/image" Target="../media/image10.emf"/><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2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4.wmf"/><Relationship Id="rId5" Type="http://schemas.openxmlformats.org/officeDocument/2006/relationships/image" Target="../media/image13.emf"/><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3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3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3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4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4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4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5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5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8.emf"/><Relationship Id="rId5" Type="http://schemas.openxmlformats.org/officeDocument/2006/relationships/oleObject" Target="../embeddings/oleObject6.bin"/><Relationship Id="rId4" Type="http://schemas.openxmlformats.org/officeDocument/2006/relationships/image" Target="../media/image4.wmf"/></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9.emf"/><Relationship Id="rId5" Type="http://schemas.openxmlformats.org/officeDocument/2006/relationships/oleObject" Target="../embeddings/oleObject7.bin"/><Relationship Id="rId4" Type="http://schemas.openxmlformats.org/officeDocument/2006/relationships/image" Target="../media/image4.wmf"/></Relationships>
</file>

<file path=ppt/slides/_rels/slide5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image" Target="../media/image4.wmf"/></Relationships>
</file>

<file path=ppt/slides/_rels/slide5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image" Target="../media/image5.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idx="4294967295"/>
          </p:nvPr>
        </p:nvSpPr>
        <p:spPr>
          <a:xfrm>
            <a:off x="685800" y="2130425"/>
            <a:ext cx="7772400" cy="1470025"/>
          </a:xfrm>
        </p:spPr>
        <p:txBody>
          <a:bodyPr/>
          <a:lstStyle/>
          <a:p>
            <a:pPr eaLnBrk="1" hangingPunct="1"/>
            <a:r>
              <a:rPr lang="en-US" smtClean="0">
                <a:solidFill>
                  <a:srgbClr val="00CC00"/>
                </a:solidFill>
              </a:rPr>
              <a:t>Get Out of your Car and Ride Your Bike! Its Green, Healthy, and Good Economics</a:t>
            </a:r>
          </a:p>
        </p:txBody>
      </p:sp>
      <p:sp>
        <p:nvSpPr>
          <p:cNvPr id="18434" name="Subtitle 2"/>
          <p:cNvSpPr>
            <a:spLocks noGrp="1"/>
          </p:cNvSpPr>
          <p:nvPr>
            <p:ph type="subTitle" idx="4294967295"/>
          </p:nvPr>
        </p:nvSpPr>
        <p:spPr>
          <a:xfrm>
            <a:off x="1371600" y="3886200"/>
            <a:ext cx="6400800" cy="1752600"/>
          </a:xfrm>
        </p:spPr>
        <p:txBody>
          <a:bodyPr/>
          <a:lstStyle/>
          <a:p>
            <a:pPr marL="0" indent="0" algn="ctr" eaLnBrk="1" hangingPunct="1">
              <a:lnSpc>
                <a:spcPct val="80000"/>
              </a:lnSpc>
              <a:buFont typeface="Arial" charset="0"/>
              <a:buNone/>
            </a:pPr>
            <a:r>
              <a:rPr lang="en-US" sz="2000" b="1" smtClean="0">
                <a:solidFill>
                  <a:srgbClr val="FF0000"/>
                </a:solidFill>
              </a:rPr>
              <a:t>By </a:t>
            </a:r>
          </a:p>
          <a:p>
            <a:pPr marL="0" indent="0" algn="ctr" eaLnBrk="1" hangingPunct="1">
              <a:lnSpc>
                <a:spcPct val="80000"/>
              </a:lnSpc>
              <a:buFont typeface="Arial" charset="0"/>
              <a:buNone/>
            </a:pPr>
            <a:r>
              <a:rPr lang="en-US" sz="2000" b="1" smtClean="0">
                <a:solidFill>
                  <a:srgbClr val="FF0000"/>
                </a:solidFill>
              </a:rPr>
              <a:t>John Gilderbloom and </a:t>
            </a:r>
          </a:p>
          <a:p>
            <a:pPr marL="0" indent="0" algn="ctr" eaLnBrk="1" hangingPunct="1">
              <a:lnSpc>
                <a:spcPct val="80000"/>
              </a:lnSpc>
              <a:buFont typeface="Arial" charset="0"/>
              <a:buNone/>
            </a:pPr>
            <a:r>
              <a:rPr lang="en-US" sz="2000" b="1" smtClean="0">
                <a:solidFill>
                  <a:srgbClr val="FF0000"/>
                </a:solidFill>
              </a:rPr>
              <a:t>Students in Professor Gilderbloom’s  Advance Graduate Research Methods Class</a:t>
            </a:r>
          </a:p>
          <a:p>
            <a:pPr marL="0" indent="0" algn="ctr" eaLnBrk="1" hangingPunct="1">
              <a:lnSpc>
                <a:spcPct val="80000"/>
              </a:lnSpc>
              <a:buFont typeface="Arial" charset="0"/>
              <a:buNone/>
            </a:pPr>
            <a:r>
              <a:rPr lang="en-US" sz="2000" b="1" smtClean="0">
                <a:solidFill>
                  <a:srgbClr val="FF0000"/>
                </a:solidFill>
              </a:rPr>
              <a:t>Spring 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09" name="Title 7"/>
          <p:cNvSpPr>
            <a:spLocks noGrp="1"/>
          </p:cNvSpPr>
          <p:nvPr>
            <p:ph type="title"/>
          </p:nvPr>
        </p:nvSpPr>
        <p:spPr/>
        <p:txBody>
          <a:bodyPr/>
          <a:lstStyle/>
          <a:p>
            <a:pPr eaLnBrk="1" hangingPunct="1"/>
            <a:r>
              <a:rPr lang="en-US" smtClean="0"/>
              <a:t>Health Deterrents</a:t>
            </a:r>
          </a:p>
        </p:txBody>
      </p:sp>
      <p:graphicFrame>
        <p:nvGraphicFramePr>
          <p:cNvPr id="4" name="Content Placeholder 3"/>
          <p:cNvGraphicFramePr>
            <a:graphicFrameLocks noGrp="1"/>
          </p:cNvGraphicFramePr>
          <p:nvPr>
            <p:ph sz="half" idx="1"/>
          </p:nvPr>
        </p:nvGraphicFramePr>
        <p:xfrm>
          <a:off x="2062545" y="4387596"/>
          <a:ext cx="4719255" cy="946404"/>
        </p:xfrm>
        <a:graphic>
          <a:graphicData uri="http://schemas.openxmlformats.org/drawingml/2006/table">
            <a:tbl>
              <a:tblPr firstRow="1" firstCol="1">
                <a:effectLst>
                  <a:innerShdw blurRad="114300">
                    <a:prstClr val="black"/>
                  </a:innerShdw>
                </a:effectLst>
                <a:tableStyleId>{69C7853C-536D-4A76-A0AE-DD22124D55A5}</a:tableStyleId>
              </a:tblPr>
              <a:tblGrid>
                <a:gridCol w="1750933"/>
                <a:gridCol w="1078340"/>
                <a:gridCol w="872474"/>
                <a:gridCol w="1017508"/>
              </a:tblGrid>
              <a:tr h="0">
                <a:tc>
                  <a:txBody>
                    <a:bodyPr/>
                    <a:lstStyle/>
                    <a:p>
                      <a:pPr marL="0" marR="0">
                        <a:lnSpc>
                          <a:spcPct val="115000"/>
                        </a:lnSpc>
                        <a:spcBef>
                          <a:spcPts val="0"/>
                        </a:spcBef>
                        <a:spcAft>
                          <a:spcPts val="0"/>
                        </a:spcAft>
                      </a:pPr>
                      <a:r>
                        <a:rPr lang="en-US" sz="1800"/>
                        <a:t>Location</a:t>
                      </a:r>
                      <a:endParaRPr lang="en-US" sz="1800">
                        <a:latin typeface="Calibri"/>
                        <a:ea typeface="Calibri"/>
                        <a:cs typeface="Times New Roman"/>
                      </a:endParaRPr>
                    </a:p>
                  </a:txBody>
                  <a:tcPr marL="57618" marR="57618" marT="0" marB="0"/>
                </a:tc>
                <a:tc>
                  <a:txBody>
                    <a:bodyPr/>
                    <a:lstStyle/>
                    <a:p>
                      <a:pPr marL="0" marR="0" algn="ctr">
                        <a:lnSpc>
                          <a:spcPct val="115000"/>
                        </a:lnSpc>
                        <a:spcBef>
                          <a:spcPts val="0"/>
                        </a:spcBef>
                        <a:spcAft>
                          <a:spcPts val="0"/>
                        </a:spcAft>
                      </a:pPr>
                      <a:r>
                        <a:rPr lang="en-US" sz="1800"/>
                        <a:t>Accidents</a:t>
                      </a:r>
                      <a:endParaRPr lang="en-US" sz="1800">
                        <a:latin typeface="Calibri"/>
                        <a:ea typeface="Calibri"/>
                        <a:cs typeface="Times New Roman"/>
                      </a:endParaRPr>
                    </a:p>
                  </a:txBody>
                  <a:tcPr marL="57618" marR="57618" marT="0" marB="0"/>
                </a:tc>
                <a:tc>
                  <a:txBody>
                    <a:bodyPr/>
                    <a:lstStyle/>
                    <a:p>
                      <a:pPr marL="0" marR="0" algn="ctr">
                        <a:lnSpc>
                          <a:spcPct val="115000"/>
                        </a:lnSpc>
                        <a:spcBef>
                          <a:spcPts val="0"/>
                        </a:spcBef>
                        <a:spcAft>
                          <a:spcPts val="0"/>
                        </a:spcAft>
                      </a:pPr>
                      <a:r>
                        <a:rPr lang="en-US" sz="1800"/>
                        <a:t>Injuries</a:t>
                      </a:r>
                      <a:endParaRPr lang="en-US" sz="1800">
                        <a:latin typeface="Calibri"/>
                        <a:ea typeface="Calibri"/>
                        <a:cs typeface="Times New Roman"/>
                      </a:endParaRPr>
                    </a:p>
                  </a:txBody>
                  <a:tcPr marL="57618" marR="57618" marT="0" marB="0"/>
                </a:tc>
                <a:tc>
                  <a:txBody>
                    <a:bodyPr/>
                    <a:lstStyle/>
                    <a:p>
                      <a:pPr marL="0" marR="0" algn="ctr">
                        <a:lnSpc>
                          <a:spcPct val="115000"/>
                        </a:lnSpc>
                        <a:spcBef>
                          <a:spcPts val="0"/>
                        </a:spcBef>
                        <a:spcAft>
                          <a:spcPts val="0"/>
                        </a:spcAft>
                      </a:pPr>
                      <a:r>
                        <a:rPr lang="en-US" sz="1800"/>
                        <a:t>Fatalities</a:t>
                      </a:r>
                      <a:endParaRPr lang="en-US" sz="1800">
                        <a:latin typeface="Calibri"/>
                        <a:ea typeface="Calibri"/>
                        <a:cs typeface="Times New Roman"/>
                      </a:endParaRPr>
                    </a:p>
                  </a:txBody>
                  <a:tcPr marL="57618" marR="57618" marT="0" marB="0"/>
                </a:tc>
              </a:tr>
              <a:tr h="0">
                <a:tc>
                  <a:txBody>
                    <a:bodyPr/>
                    <a:lstStyle/>
                    <a:p>
                      <a:pPr marL="0" marR="0">
                        <a:lnSpc>
                          <a:spcPct val="115000"/>
                        </a:lnSpc>
                        <a:spcBef>
                          <a:spcPts val="0"/>
                        </a:spcBef>
                        <a:spcAft>
                          <a:spcPts val="0"/>
                        </a:spcAft>
                      </a:pPr>
                      <a:r>
                        <a:rPr lang="en-US" sz="1800"/>
                        <a:t>Kentucky</a:t>
                      </a:r>
                      <a:endParaRPr lang="en-US" sz="1800">
                        <a:latin typeface="Calibri"/>
                        <a:ea typeface="Calibri"/>
                        <a:cs typeface="Times New Roman"/>
                      </a:endParaRPr>
                    </a:p>
                  </a:txBody>
                  <a:tcPr marL="57618" marR="57618" marT="0" marB="0"/>
                </a:tc>
                <a:tc>
                  <a:txBody>
                    <a:bodyPr/>
                    <a:lstStyle/>
                    <a:p>
                      <a:pPr marL="0" marR="0" algn="ctr">
                        <a:lnSpc>
                          <a:spcPct val="115000"/>
                        </a:lnSpc>
                        <a:spcBef>
                          <a:spcPts val="0"/>
                        </a:spcBef>
                        <a:spcAft>
                          <a:spcPts val="0"/>
                        </a:spcAft>
                      </a:pPr>
                      <a:r>
                        <a:rPr lang="en-US" sz="1800"/>
                        <a:t>489</a:t>
                      </a:r>
                      <a:endParaRPr lang="en-US" sz="1800">
                        <a:latin typeface="Calibri"/>
                        <a:ea typeface="Calibri"/>
                        <a:cs typeface="Times New Roman"/>
                      </a:endParaRPr>
                    </a:p>
                  </a:txBody>
                  <a:tcPr marL="57618" marR="57618" marT="0" marB="0"/>
                </a:tc>
                <a:tc>
                  <a:txBody>
                    <a:bodyPr/>
                    <a:lstStyle/>
                    <a:p>
                      <a:pPr marL="0" marR="0" algn="ctr">
                        <a:lnSpc>
                          <a:spcPct val="115000"/>
                        </a:lnSpc>
                        <a:spcBef>
                          <a:spcPts val="0"/>
                        </a:spcBef>
                        <a:spcAft>
                          <a:spcPts val="0"/>
                        </a:spcAft>
                      </a:pPr>
                      <a:r>
                        <a:rPr lang="en-US" sz="1800"/>
                        <a:t>353</a:t>
                      </a:r>
                      <a:endParaRPr lang="en-US" sz="1800">
                        <a:latin typeface="Calibri"/>
                        <a:ea typeface="Calibri"/>
                        <a:cs typeface="Times New Roman"/>
                      </a:endParaRPr>
                    </a:p>
                  </a:txBody>
                  <a:tcPr marL="57618" marR="57618" marT="0" marB="0"/>
                </a:tc>
                <a:tc>
                  <a:txBody>
                    <a:bodyPr/>
                    <a:lstStyle/>
                    <a:p>
                      <a:pPr marL="0" marR="0" algn="ctr">
                        <a:lnSpc>
                          <a:spcPct val="115000"/>
                        </a:lnSpc>
                        <a:spcBef>
                          <a:spcPts val="0"/>
                        </a:spcBef>
                        <a:spcAft>
                          <a:spcPts val="0"/>
                        </a:spcAft>
                      </a:pPr>
                      <a:r>
                        <a:rPr lang="en-US" sz="1800"/>
                        <a:t>6</a:t>
                      </a:r>
                      <a:endParaRPr lang="en-US" sz="1800">
                        <a:latin typeface="Calibri"/>
                        <a:ea typeface="Calibri"/>
                        <a:cs typeface="Times New Roman"/>
                      </a:endParaRPr>
                    </a:p>
                  </a:txBody>
                  <a:tcPr marL="57618" marR="57618" marT="0" marB="0"/>
                </a:tc>
              </a:tr>
              <a:tr h="0">
                <a:tc>
                  <a:txBody>
                    <a:bodyPr/>
                    <a:lstStyle/>
                    <a:p>
                      <a:pPr marL="0" marR="0">
                        <a:lnSpc>
                          <a:spcPct val="115000"/>
                        </a:lnSpc>
                        <a:spcBef>
                          <a:spcPts val="0"/>
                        </a:spcBef>
                        <a:spcAft>
                          <a:spcPts val="0"/>
                        </a:spcAft>
                      </a:pPr>
                      <a:r>
                        <a:rPr lang="en-US" sz="1800"/>
                        <a:t>Jefferson County</a:t>
                      </a:r>
                      <a:endParaRPr lang="en-US" sz="1800">
                        <a:latin typeface="Calibri"/>
                        <a:ea typeface="Calibri"/>
                        <a:cs typeface="Times New Roman"/>
                      </a:endParaRPr>
                    </a:p>
                  </a:txBody>
                  <a:tcPr marL="57618" marR="57618" marT="0" marB="0"/>
                </a:tc>
                <a:tc>
                  <a:txBody>
                    <a:bodyPr/>
                    <a:lstStyle/>
                    <a:p>
                      <a:pPr marL="0" marR="0" algn="ctr">
                        <a:lnSpc>
                          <a:spcPct val="115000"/>
                        </a:lnSpc>
                        <a:spcBef>
                          <a:spcPts val="0"/>
                        </a:spcBef>
                        <a:spcAft>
                          <a:spcPts val="0"/>
                        </a:spcAft>
                      </a:pPr>
                      <a:r>
                        <a:rPr lang="en-US" sz="1800"/>
                        <a:t>162</a:t>
                      </a:r>
                      <a:endParaRPr lang="en-US" sz="1800">
                        <a:latin typeface="Calibri"/>
                        <a:ea typeface="Calibri"/>
                        <a:cs typeface="Times New Roman"/>
                      </a:endParaRPr>
                    </a:p>
                  </a:txBody>
                  <a:tcPr marL="57618" marR="57618" marT="0" marB="0"/>
                </a:tc>
                <a:tc>
                  <a:txBody>
                    <a:bodyPr/>
                    <a:lstStyle/>
                    <a:p>
                      <a:pPr marL="0" marR="0" algn="ctr">
                        <a:lnSpc>
                          <a:spcPct val="115000"/>
                        </a:lnSpc>
                        <a:spcBef>
                          <a:spcPts val="0"/>
                        </a:spcBef>
                        <a:spcAft>
                          <a:spcPts val="0"/>
                        </a:spcAft>
                      </a:pPr>
                      <a:r>
                        <a:rPr lang="en-US" sz="1800"/>
                        <a:t>116</a:t>
                      </a:r>
                      <a:endParaRPr lang="en-US" sz="1800">
                        <a:latin typeface="Calibri"/>
                        <a:ea typeface="Calibri"/>
                        <a:cs typeface="Times New Roman"/>
                      </a:endParaRPr>
                    </a:p>
                  </a:txBody>
                  <a:tcPr marL="57618" marR="57618" marT="0" marB="0"/>
                </a:tc>
                <a:tc>
                  <a:txBody>
                    <a:bodyPr/>
                    <a:lstStyle/>
                    <a:p>
                      <a:pPr marL="0" marR="0" algn="ctr">
                        <a:lnSpc>
                          <a:spcPct val="115000"/>
                        </a:lnSpc>
                        <a:spcBef>
                          <a:spcPts val="0"/>
                        </a:spcBef>
                        <a:spcAft>
                          <a:spcPts val="0"/>
                        </a:spcAft>
                      </a:pPr>
                      <a:r>
                        <a:rPr lang="en-US" sz="1800" dirty="0"/>
                        <a:t>3</a:t>
                      </a:r>
                      <a:endParaRPr lang="en-US" sz="1800" dirty="0">
                        <a:latin typeface="Calibri"/>
                        <a:ea typeface="Calibri"/>
                        <a:cs typeface="Times New Roman"/>
                      </a:endParaRPr>
                    </a:p>
                  </a:txBody>
                  <a:tcPr marL="57618" marR="57618" marT="0" marB="0"/>
                </a:tc>
              </a:tr>
            </a:tbl>
          </a:graphicData>
        </a:graphic>
      </p:graphicFrame>
      <p:sp>
        <p:nvSpPr>
          <p:cNvPr id="478211" name="Content Placeholder 8"/>
          <p:cNvSpPr>
            <a:spLocks noGrp="1"/>
          </p:cNvSpPr>
          <p:nvPr>
            <p:ph sz="half" idx="2"/>
          </p:nvPr>
        </p:nvSpPr>
        <p:spPr>
          <a:xfrm>
            <a:off x="457200" y="1600200"/>
            <a:ext cx="8229600" cy="4525963"/>
          </a:xfrm>
        </p:spPr>
        <p:txBody>
          <a:bodyPr/>
          <a:lstStyle/>
          <a:p>
            <a:pPr eaLnBrk="1" hangingPunct="1"/>
            <a:r>
              <a:rPr lang="en-US" smtClean="0"/>
              <a:t>Cyclists are 12X more likely to be killed than drivers</a:t>
            </a:r>
          </a:p>
          <a:p>
            <a:pPr eaLnBrk="1" hangingPunct="1"/>
            <a:r>
              <a:rPr lang="en-US" smtClean="0"/>
              <a:t>Louisville ranked 7</a:t>
            </a:r>
            <a:r>
              <a:rPr lang="en-US" baseline="30000" smtClean="0"/>
              <a:t>th</a:t>
            </a:r>
            <a:r>
              <a:rPr lang="en-US" smtClean="0"/>
              <a:t> most dangerous city for pedestrians</a:t>
            </a:r>
          </a:p>
          <a:p>
            <a:pPr eaLnBrk="1" hangingPunct="1"/>
            <a:r>
              <a:rPr lang="en-US" smtClean="0"/>
              <a:t>Louisville averages 165 accidents per year</a:t>
            </a:r>
          </a:p>
          <a:p>
            <a:pPr eaLnBrk="1" hangingPunct="1"/>
            <a:endParaRPr lang="en-US" smtClean="0"/>
          </a:p>
        </p:txBody>
      </p:sp>
      <p:sp>
        <p:nvSpPr>
          <p:cNvPr id="478212" name="Rectangle 1"/>
          <p:cNvSpPr>
            <a:spLocks noChangeArrowheads="1"/>
          </p:cNvSpPr>
          <p:nvPr/>
        </p:nvSpPr>
        <p:spPr bwMode="auto">
          <a:xfrm>
            <a:off x="2776538" y="4038600"/>
            <a:ext cx="3590925" cy="307975"/>
          </a:xfrm>
          <a:prstGeom prst="rect">
            <a:avLst/>
          </a:prstGeom>
          <a:noFill/>
          <a:ln w="9525">
            <a:noFill/>
            <a:miter lim="800000"/>
            <a:headEnd/>
            <a:tailEnd/>
          </a:ln>
        </p:spPr>
        <p:txBody>
          <a:bodyPr anchor="ctr">
            <a:spAutoFit/>
          </a:bodyPr>
          <a:lstStyle/>
          <a:p>
            <a:pPr algn="ctr"/>
            <a:r>
              <a:rPr lang="en-US" sz="1400" b="1">
                <a:latin typeface="Calibri" pitchFamily="34" charset="0"/>
                <a:ea typeface="Calibri" pitchFamily="34" charset="0"/>
                <a:cs typeface="Times New Roman" pitchFamily="18" charset="0"/>
              </a:rPr>
              <a:t>Table 2. Bicycle - Automobile Collisions (2008)</a:t>
            </a:r>
            <a:endParaRPr lang="en-US" sz="3600">
              <a:ea typeface="Calibri" pitchFamily="34" charset="0"/>
              <a:cs typeface="Times New Roman" pitchFamily="18" charset="0"/>
            </a:endParaRPr>
          </a:p>
        </p:txBody>
      </p:sp>
      <p:sp>
        <p:nvSpPr>
          <p:cNvPr id="478213" name="Rectangle 2"/>
          <p:cNvSpPr>
            <a:spLocks noChangeArrowheads="1"/>
          </p:cNvSpPr>
          <p:nvPr/>
        </p:nvSpPr>
        <p:spPr bwMode="auto">
          <a:xfrm>
            <a:off x="1449388" y="5446713"/>
            <a:ext cx="6245225" cy="231775"/>
          </a:xfrm>
          <a:prstGeom prst="rect">
            <a:avLst/>
          </a:prstGeom>
          <a:noFill/>
          <a:ln w="9525">
            <a:noFill/>
            <a:miter lim="800000"/>
            <a:headEnd/>
            <a:tailEnd/>
          </a:ln>
        </p:spPr>
        <p:txBody>
          <a:bodyPr wrap="none" anchor="ctr">
            <a:spAutoFit/>
          </a:bodyPr>
          <a:lstStyle/>
          <a:p>
            <a:pPr algn="ctr"/>
            <a:r>
              <a:rPr lang="en-US" sz="900">
                <a:latin typeface="Calibri" pitchFamily="34" charset="0"/>
                <a:ea typeface="Calibri" pitchFamily="34" charset="0"/>
                <a:cs typeface="Times New Roman" pitchFamily="18" charset="0"/>
              </a:rPr>
              <a:t>Sources: http://www.kentuckystatepolice.org/pdf/KY_Traffic_Collision_Facts_2008.pdf; Gowin, Countywide Countermeasures 02</a:t>
            </a:r>
            <a:endParaRPr lang="en-US" sz="2000">
              <a:ea typeface="Calibri" pitchFamily="34" charset="0"/>
              <a:cs typeface="Times New Roman" pitchFamily="18" charset="0"/>
            </a:endParaRPr>
          </a:p>
        </p:txBody>
      </p:sp>
      <p:sp>
        <p:nvSpPr>
          <p:cNvPr id="8" name="Slide Number Placeholder 7"/>
          <p:cNvSpPr>
            <a:spLocks noGrp="1"/>
          </p:cNvSpPr>
          <p:nvPr>
            <p:ph type="sldNum" sz="quarter" idx="12"/>
          </p:nvPr>
        </p:nvSpPr>
        <p:spPr/>
        <p:txBody>
          <a:bodyPr/>
          <a:lstStyle/>
          <a:p>
            <a:pPr>
              <a:defRPr/>
            </a:pPr>
            <a:fld id="{AF58C102-9DC6-4311-9E27-729D2EEF6DA5}" type="slidenum">
              <a:rPr lang="en-US" smtClean="0"/>
              <a:pPr>
                <a:defRPr/>
              </a:pPr>
              <a:t>10</a:t>
            </a:fld>
            <a:endParaRPr lang="en-US"/>
          </a:p>
        </p:txBody>
      </p:sp>
      <p:pic>
        <p:nvPicPr>
          <p:cNvPr id="9" name="Picture 1" descr="C:\Documents and Settings\nkdeja01\Local Settings\Temporary Internet Files\Content.IE5\T571PKCF\MCj04378410000[1].wmf"/>
          <p:cNvPicPr>
            <a:picLocks noChangeAspect="1" noChangeArrowheads="1"/>
          </p:cNvPicPr>
          <p:nvPr/>
        </p:nvPicPr>
        <p:blipFill>
          <a:blip r:embed="rId3"/>
          <a:srcRect/>
          <a:stretch>
            <a:fillRect/>
          </a:stretch>
        </p:blipFill>
        <p:spPr bwMode="auto">
          <a:xfrm>
            <a:off x="6781800" y="76200"/>
            <a:ext cx="700088" cy="457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7" name="Title 1"/>
          <p:cNvSpPr>
            <a:spLocks noGrp="1"/>
          </p:cNvSpPr>
          <p:nvPr>
            <p:ph type="title" idx="4294967295"/>
          </p:nvPr>
        </p:nvSpPr>
        <p:spPr/>
        <p:txBody>
          <a:bodyPr/>
          <a:lstStyle/>
          <a:p>
            <a:pPr eaLnBrk="1" hangingPunct="1"/>
            <a:r>
              <a:rPr lang="en-US" smtClean="0"/>
              <a:t>Health Deterrents</a:t>
            </a:r>
          </a:p>
        </p:txBody>
      </p:sp>
      <p:graphicFrame>
        <p:nvGraphicFramePr>
          <p:cNvPr id="5" name="Content Placeholder 4"/>
          <p:cNvGraphicFramePr>
            <a:graphicFrameLocks noGrp="1"/>
          </p:cNvGraphicFramePr>
          <p:nvPr>
            <p:ph idx="4294967295"/>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80259" name="Rectangle 1"/>
          <p:cNvSpPr>
            <a:spLocks noChangeArrowheads="1"/>
          </p:cNvSpPr>
          <p:nvPr/>
        </p:nvSpPr>
        <p:spPr bwMode="auto">
          <a:xfrm>
            <a:off x="3581400" y="6248400"/>
            <a:ext cx="1798638" cy="230188"/>
          </a:xfrm>
          <a:prstGeom prst="rect">
            <a:avLst/>
          </a:prstGeom>
          <a:noFill/>
          <a:ln w="9525">
            <a:noFill/>
            <a:miter lim="800000"/>
            <a:headEnd/>
            <a:tailEnd/>
          </a:ln>
        </p:spPr>
        <p:txBody>
          <a:bodyPr wrap="none" anchor="ctr">
            <a:spAutoFit/>
          </a:bodyPr>
          <a:lstStyle/>
          <a:p>
            <a:pPr algn="ctr"/>
            <a:r>
              <a:rPr lang="en-US" sz="900">
                <a:latin typeface="Calibri" pitchFamily="34" charset="0"/>
                <a:ea typeface="Calibri" pitchFamily="34" charset="0"/>
                <a:cs typeface="Times New Roman" pitchFamily="18" charset="0"/>
              </a:rPr>
              <a:t>Source: Pucher and Dijkstra (2003)</a:t>
            </a:r>
            <a:endParaRPr lang="en-US">
              <a:ea typeface="Calibri" pitchFamily="34" charset="0"/>
              <a:cs typeface="Times New Roman" pitchFamily="18" charset="0"/>
            </a:endParaRPr>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66935EC9-A7EA-4476-AD87-551BED27B3D0}" type="slidenum">
              <a:rPr lang="en-US" sz="1200">
                <a:solidFill>
                  <a:schemeClr val="tx1">
                    <a:tint val="75000"/>
                  </a:schemeClr>
                </a:solidFill>
                <a:latin typeface="+mn-lt"/>
                <a:cs typeface="+mn-cs"/>
              </a:rPr>
              <a:pPr algn="r" fontAlgn="auto">
                <a:spcBef>
                  <a:spcPts val="0"/>
                </a:spcBef>
                <a:spcAft>
                  <a:spcPts val="0"/>
                </a:spcAft>
                <a:defRPr/>
              </a:pPr>
              <a:t>11</a:t>
            </a:fld>
            <a:endParaRPr lang="en-US" sz="1200">
              <a:solidFill>
                <a:schemeClr val="tx1">
                  <a:tint val="75000"/>
                </a:schemeClr>
              </a:solidFill>
              <a:latin typeface="+mn-lt"/>
              <a:cs typeface="+mn-cs"/>
            </a:endParaRPr>
          </a:p>
        </p:txBody>
      </p:sp>
      <p:pic>
        <p:nvPicPr>
          <p:cNvPr id="7" name="Picture 1" descr="C:\Documents and Settings\nkdeja01\Local Settings\Temporary Internet Files\Content.IE5\T571PKCF\MCj04378410000[1].wmf"/>
          <p:cNvPicPr>
            <a:picLocks noChangeAspect="1" noChangeArrowheads="1"/>
          </p:cNvPicPr>
          <p:nvPr/>
        </p:nvPicPr>
        <p:blipFill>
          <a:blip r:embed="rId4"/>
          <a:srcRect/>
          <a:stretch>
            <a:fillRect/>
          </a:stretch>
        </p:blipFill>
        <p:spPr bwMode="auto">
          <a:xfrm>
            <a:off x="6629400" y="76200"/>
            <a:ext cx="700088" cy="457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3" name="Rectangle 5"/>
          <p:cNvSpPr>
            <a:spLocks noGrp="1"/>
          </p:cNvSpPr>
          <p:nvPr>
            <p:ph type="title"/>
          </p:nvPr>
        </p:nvSpPr>
        <p:spPr/>
        <p:txBody>
          <a:bodyPr/>
          <a:lstStyle/>
          <a:p>
            <a:r>
              <a:rPr lang="en-US" sz="4000" smtClean="0"/>
              <a:t>Biking is dangerous in the USA!</a:t>
            </a:r>
          </a:p>
        </p:txBody>
      </p:sp>
      <p:sp>
        <p:nvSpPr>
          <p:cNvPr id="471044" name="Content Placeholder 5"/>
          <p:cNvSpPr>
            <a:spLocks noGrp="1"/>
          </p:cNvSpPr>
          <p:nvPr>
            <p:ph idx="1"/>
          </p:nvPr>
        </p:nvSpPr>
        <p:spPr/>
        <p:txBody>
          <a:bodyPr/>
          <a:lstStyle/>
          <a:p>
            <a:r>
              <a:rPr lang="en-US" sz="2000" smtClean="0"/>
              <a:t>Five times more likely to die in a Bike Accident in the USA than Holland</a:t>
            </a:r>
          </a:p>
        </p:txBody>
      </p:sp>
      <p:sp>
        <p:nvSpPr>
          <p:cNvPr id="4" name="Slide Number Placeholder 3"/>
          <p:cNvSpPr>
            <a:spLocks noGrp="1"/>
          </p:cNvSpPr>
          <p:nvPr>
            <p:ph type="sldNum" sz="quarter" idx="12"/>
          </p:nvPr>
        </p:nvSpPr>
        <p:spPr/>
        <p:txBody>
          <a:bodyPr/>
          <a:lstStyle/>
          <a:p>
            <a:pPr>
              <a:defRPr/>
            </a:pPr>
            <a:fld id="{D2B13BAD-F0B2-42B0-846E-106A104D8D39}" type="slidenum">
              <a:rPr lang="en-US" smtClean="0"/>
              <a:pPr>
                <a:defRPr/>
              </a:pPr>
              <a:t>12</a:t>
            </a:fld>
            <a:endParaRPr lang="en-US"/>
          </a:p>
        </p:txBody>
      </p:sp>
      <p:pic>
        <p:nvPicPr>
          <p:cNvPr id="5" name="Picture 1" descr="C:\Documents and Settings\nkdeja01\Local Settings\Temporary Internet Files\Content.IE5\T571PKCF\MCj04378410000[1].wmf"/>
          <p:cNvPicPr>
            <a:picLocks noChangeAspect="1" noChangeArrowheads="1"/>
          </p:cNvPicPr>
          <p:nvPr/>
        </p:nvPicPr>
        <p:blipFill>
          <a:blip r:embed="rId4"/>
          <a:srcRect/>
          <a:stretch>
            <a:fillRect/>
          </a:stretch>
        </p:blipFill>
        <p:spPr bwMode="auto">
          <a:xfrm>
            <a:off x="5029200" y="76200"/>
            <a:ext cx="700088" cy="457200"/>
          </a:xfrm>
          <a:prstGeom prst="rect">
            <a:avLst/>
          </a:prstGeom>
          <a:ln>
            <a:noFill/>
          </a:ln>
          <a:effectLst>
            <a:outerShdw blurRad="292100" dist="139700" dir="2700000" algn="tl" rotWithShape="0">
              <a:srgbClr val="333333">
                <a:alpha val="65000"/>
              </a:srgbClr>
            </a:outerShdw>
          </a:effectLst>
        </p:spPr>
      </p:pic>
      <p:graphicFrame>
        <p:nvGraphicFramePr>
          <p:cNvPr id="471042" name="Object 2"/>
          <p:cNvGraphicFramePr>
            <a:graphicFrameLocks noChangeAspect="1"/>
          </p:cNvGraphicFramePr>
          <p:nvPr/>
        </p:nvGraphicFramePr>
        <p:xfrm>
          <a:off x="1385888" y="2133600"/>
          <a:ext cx="6372225" cy="4525963"/>
        </p:xfrm>
        <a:graphic>
          <a:graphicData uri="http://schemas.openxmlformats.org/presentationml/2006/ole">
            <mc:AlternateContent xmlns:mc="http://schemas.openxmlformats.org/markup-compatibility/2006">
              <mc:Choice xmlns:v="urn:schemas-microsoft-com:vml" Requires="v">
                <p:oleObj spid="_x0000_s471047" name="Chart" r:id="rId5" imgW="8448626" imgH="6000631" progId="Excel.Sheet.8">
                  <p:embed/>
                </p:oleObj>
              </mc:Choice>
              <mc:Fallback>
                <p:oleObj name="Chart" r:id="rId5" imgW="8448626" imgH="6000631" progId="Excel.Shee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888" y="2133600"/>
                        <a:ext cx="637222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3" name="Title 1"/>
          <p:cNvSpPr>
            <a:spLocks noGrp="1"/>
          </p:cNvSpPr>
          <p:nvPr>
            <p:ph type="title"/>
          </p:nvPr>
        </p:nvSpPr>
        <p:spPr/>
        <p:txBody>
          <a:bodyPr/>
          <a:lstStyle/>
          <a:p>
            <a:pPr eaLnBrk="1" hangingPunct="1"/>
            <a:r>
              <a:rPr lang="en-US" smtClean="0"/>
              <a:t>Health Deterrents</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84355" name="Rectangle 1"/>
          <p:cNvSpPr>
            <a:spLocks noChangeArrowheads="1"/>
          </p:cNvSpPr>
          <p:nvPr/>
        </p:nvSpPr>
        <p:spPr bwMode="auto">
          <a:xfrm>
            <a:off x="2895600" y="6094413"/>
            <a:ext cx="3635375" cy="230187"/>
          </a:xfrm>
          <a:prstGeom prst="rect">
            <a:avLst/>
          </a:prstGeom>
          <a:noFill/>
          <a:ln w="9525">
            <a:noFill/>
            <a:miter lim="800000"/>
            <a:headEnd/>
            <a:tailEnd/>
          </a:ln>
        </p:spPr>
        <p:txBody>
          <a:bodyPr wrap="none" anchor="ctr">
            <a:spAutoFit/>
          </a:bodyPr>
          <a:lstStyle/>
          <a:p>
            <a:pPr algn="ctr"/>
            <a:r>
              <a:rPr lang="en-US" sz="900">
                <a:latin typeface="Calibri" pitchFamily="34" charset="0"/>
                <a:ea typeface="Calibri" pitchFamily="34" charset="0"/>
                <a:cs typeface="Times New Roman" pitchFamily="18" charset="0"/>
              </a:rPr>
              <a:t>Source: Gowin, Designing Streets for Bicyclists; Pucher and Dijkstra (2003)</a:t>
            </a:r>
            <a:endParaRPr lang="en-US">
              <a:ea typeface="Calibri" pitchFamily="34" charset="0"/>
              <a:cs typeface="Times New Roman" pitchFamily="18" charset="0"/>
            </a:endParaRPr>
          </a:p>
        </p:txBody>
      </p:sp>
      <p:sp>
        <p:nvSpPr>
          <p:cNvPr id="6" name="Slide Number Placeholder 5"/>
          <p:cNvSpPr>
            <a:spLocks noGrp="1"/>
          </p:cNvSpPr>
          <p:nvPr>
            <p:ph type="sldNum" sz="quarter" idx="12"/>
          </p:nvPr>
        </p:nvSpPr>
        <p:spPr/>
        <p:txBody>
          <a:bodyPr/>
          <a:lstStyle/>
          <a:p>
            <a:pPr>
              <a:defRPr/>
            </a:pPr>
            <a:fld id="{4D67CD47-BE16-4E15-A9F2-F539FBC731F0}" type="slidenum">
              <a:rPr lang="en-US" smtClean="0"/>
              <a:pPr>
                <a:defRPr/>
              </a:pPr>
              <a:t>13</a:t>
            </a:fld>
            <a:endParaRPr lang="en-US"/>
          </a:p>
        </p:txBody>
      </p:sp>
      <p:pic>
        <p:nvPicPr>
          <p:cNvPr id="8" name="Picture 1" descr="C:\Documents and Settings\nkdeja01\Local Settings\Temporary Internet Files\Content.IE5\T571PKCF\MCj04378410000[1].wmf"/>
          <p:cNvPicPr>
            <a:picLocks noChangeAspect="1" noChangeArrowheads="1"/>
          </p:cNvPicPr>
          <p:nvPr/>
        </p:nvPicPr>
        <p:blipFill>
          <a:blip r:embed="rId4"/>
          <a:srcRect/>
          <a:stretch>
            <a:fillRect/>
          </a:stretch>
        </p:blipFill>
        <p:spPr bwMode="auto">
          <a:xfrm>
            <a:off x="6477000" y="76200"/>
            <a:ext cx="700088" cy="457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1" name="Rectangle 2"/>
          <p:cNvSpPr>
            <a:spLocks noGrp="1"/>
          </p:cNvSpPr>
          <p:nvPr>
            <p:ph type="title" idx="4294967295"/>
          </p:nvPr>
        </p:nvSpPr>
        <p:spPr/>
        <p:txBody>
          <a:bodyPr/>
          <a:lstStyle/>
          <a:p>
            <a:endParaRPr lang="en-US" smtClean="0"/>
          </a:p>
        </p:txBody>
      </p:sp>
      <p:sp>
        <p:nvSpPr>
          <p:cNvPr id="486402" name="Rectangle 3"/>
          <p:cNvSpPr>
            <a:spLocks noGrp="1"/>
          </p:cNvSpPr>
          <p:nvPr>
            <p:ph type="body" idx="4294967295"/>
          </p:nvPr>
        </p:nvSpPr>
        <p:spPr/>
        <p:txBody>
          <a:bodyPr/>
          <a:lstStyle/>
          <a:p>
            <a:endParaRPr lang="en-US" smtClean="0"/>
          </a:p>
        </p:txBody>
      </p:sp>
      <p:pic>
        <p:nvPicPr>
          <p:cNvPr id="486403" name="Picture 4"/>
          <p:cNvPicPr>
            <a:picLocks noChangeAspect="1" noChangeArrowheads="1"/>
          </p:cNvPicPr>
          <p:nvPr/>
        </p:nvPicPr>
        <p:blipFill>
          <a:blip r:embed="rId3"/>
          <a:srcRect/>
          <a:stretch>
            <a:fillRect/>
          </a:stretch>
        </p:blipFill>
        <p:spPr bwMode="auto">
          <a:xfrm>
            <a:off x="-304800" y="-228600"/>
            <a:ext cx="9753600" cy="7315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54E2C0BA-0CE8-43DE-8710-D63E0FFB3E45}"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49" name="Title 1"/>
          <p:cNvSpPr>
            <a:spLocks noGrp="1"/>
          </p:cNvSpPr>
          <p:nvPr>
            <p:ph type="title" idx="4294967295"/>
          </p:nvPr>
        </p:nvSpPr>
        <p:spPr/>
        <p:txBody>
          <a:bodyPr/>
          <a:lstStyle/>
          <a:p>
            <a:pPr eaLnBrk="1" hangingPunct="1"/>
            <a:r>
              <a:rPr lang="en-US" smtClean="0"/>
              <a:t>Climate</a:t>
            </a:r>
          </a:p>
        </p:txBody>
      </p:sp>
      <p:sp>
        <p:nvSpPr>
          <p:cNvPr id="488450" name="Content Placeholder 5"/>
          <p:cNvSpPr>
            <a:spLocks noGrp="1"/>
          </p:cNvSpPr>
          <p:nvPr>
            <p:ph idx="4294967295"/>
          </p:nvPr>
        </p:nvSpPr>
        <p:spPr/>
        <p:txBody>
          <a:bodyPr/>
          <a:lstStyle/>
          <a:p>
            <a:pPr eaLnBrk="1" hangingPunct="1"/>
            <a:r>
              <a:rPr lang="en-US" sz="2800" smtClean="0"/>
              <a:t>Louisville’s Sunshine for Cycling</a:t>
            </a:r>
          </a:p>
        </p:txBody>
      </p:sp>
      <p:graphicFrame>
        <p:nvGraphicFramePr>
          <p:cNvPr id="7" name="Content Placeholder 3"/>
          <p:cNvGraphicFramePr>
            <a:graphicFrameLocks/>
          </p:cNvGraphicFramePr>
          <p:nvPr/>
        </p:nvGraphicFramePr>
        <p:xfrm>
          <a:off x="381000" y="20574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EC469AED-95CF-451C-B30F-3DDFE4253650}" type="slidenum">
              <a:rPr lang="en-US" sz="1200">
                <a:solidFill>
                  <a:schemeClr val="tx1">
                    <a:tint val="75000"/>
                  </a:schemeClr>
                </a:solidFill>
                <a:latin typeface="+mn-lt"/>
                <a:cs typeface="+mn-cs"/>
              </a:rPr>
              <a:pPr algn="r" fontAlgn="auto">
                <a:spcBef>
                  <a:spcPts val="0"/>
                </a:spcBef>
                <a:spcAft>
                  <a:spcPts val="0"/>
                </a:spcAft>
                <a:defRPr/>
              </a:pPr>
              <a:t>15</a:t>
            </a:fld>
            <a:endParaRPr lang="en-US" sz="1200">
              <a:solidFill>
                <a:schemeClr val="tx1">
                  <a:tint val="75000"/>
                </a:schemeClr>
              </a:solidFill>
              <a:latin typeface="+mn-lt"/>
              <a:cs typeface="+mn-cs"/>
            </a:endParaRPr>
          </a:p>
        </p:txBody>
      </p:sp>
      <p:pic>
        <p:nvPicPr>
          <p:cNvPr id="9" name="Picture 1" descr="C:\Documents and Settings\nkdeja01\Local Settings\Temporary Internet Files\Content.IE5\T571PKCF\MCj04378410000[1].wmf"/>
          <p:cNvPicPr>
            <a:picLocks noChangeAspect="1" noChangeArrowheads="1"/>
          </p:cNvPicPr>
          <p:nvPr/>
        </p:nvPicPr>
        <p:blipFill>
          <a:blip r:embed="rId4"/>
          <a:srcRect/>
          <a:stretch>
            <a:fillRect/>
          </a:stretch>
        </p:blipFill>
        <p:spPr bwMode="auto">
          <a:xfrm>
            <a:off x="5562600" y="76200"/>
            <a:ext cx="700088" cy="457200"/>
          </a:xfrm>
          <a:prstGeom prst="rect">
            <a:avLst/>
          </a:prstGeom>
          <a:ln>
            <a:noFill/>
          </a:ln>
          <a:effectLst>
            <a:outerShdw blurRad="292100" dist="139700" dir="2700000" algn="tl" rotWithShape="0">
              <a:srgbClr val="333333">
                <a:alpha val="65000"/>
              </a:srgbClr>
            </a:outerShdw>
          </a:effectLst>
        </p:spPr>
      </p:pic>
      <p:sp>
        <p:nvSpPr>
          <p:cNvPr id="488454" name="TextBox 7"/>
          <p:cNvSpPr txBox="1">
            <a:spLocks noChangeArrowheads="1"/>
          </p:cNvSpPr>
          <p:nvPr/>
        </p:nvSpPr>
        <p:spPr bwMode="auto">
          <a:xfrm>
            <a:off x="4572000" y="6248400"/>
            <a:ext cx="2743200" cy="230188"/>
          </a:xfrm>
          <a:prstGeom prst="rect">
            <a:avLst/>
          </a:prstGeom>
          <a:noFill/>
          <a:ln w="9525">
            <a:noFill/>
            <a:miter lim="800000"/>
            <a:headEnd/>
            <a:tailEnd/>
          </a:ln>
        </p:spPr>
        <p:txBody>
          <a:bodyPr>
            <a:spAutoFit/>
          </a:bodyPr>
          <a:lstStyle/>
          <a:p>
            <a:r>
              <a:rPr lang="en-US" sz="900"/>
              <a:t>Source: www.bbc.co.uk/weather/world/city_guides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7" name="Title 4"/>
          <p:cNvSpPr>
            <a:spLocks noGrp="1"/>
          </p:cNvSpPr>
          <p:nvPr>
            <p:ph type="title"/>
          </p:nvPr>
        </p:nvSpPr>
        <p:spPr/>
        <p:txBody>
          <a:bodyPr/>
          <a:lstStyle/>
          <a:p>
            <a:endParaRPr lang="en-US" smtClean="0"/>
          </a:p>
        </p:txBody>
      </p:sp>
      <p:sp>
        <p:nvSpPr>
          <p:cNvPr id="490498" name="Content Placeholder 5"/>
          <p:cNvSpPr>
            <a:spLocks noGrp="1"/>
          </p:cNvSpPr>
          <p:nvPr>
            <p:ph idx="1"/>
          </p:nvPr>
        </p:nvSpPr>
        <p:spPr/>
        <p:txBody>
          <a:bodyPr/>
          <a:lstStyle/>
          <a:p>
            <a:endParaRPr lang="en-US" smtClean="0"/>
          </a:p>
        </p:txBody>
      </p:sp>
      <p:pic>
        <p:nvPicPr>
          <p:cNvPr id="490499" name="Picture 4"/>
          <p:cNvPicPr>
            <a:picLocks noChangeAspect="1" noChangeArrowheads="1"/>
          </p:cNvPicPr>
          <p:nvPr/>
        </p:nvPicPr>
        <p:blipFill>
          <a:blip r:embed="rId3"/>
          <a:srcRect/>
          <a:stretch>
            <a:fillRect/>
          </a:stretch>
        </p:blipFill>
        <p:spPr bwMode="auto">
          <a:xfrm>
            <a:off x="914400" y="-1447800"/>
            <a:ext cx="7315200" cy="97536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8768114E-8CA7-435D-8AEC-5AA7D6B20045}"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Title 1"/>
          <p:cNvSpPr>
            <a:spLocks noGrp="1"/>
          </p:cNvSpPr>
          <p:nvPr>
            <p:ph type="title" idx="4294967295"/>
          </p:nvPr>
        </p:nvSpPr>
        <p:spPr/>
        <p:txBody>
          <a:bodyPr/>
          <a:lstStyle/>
          <a:p>
            <a:pPr eaLnBrk="1" hangingPunct="1"/>
            <a:r>
              <a:rPr lang="en-US" smtClean="0"/>
              <a:t>Climate</a:t>
            </a:r>
          </a:p>
        </p:txBody>
      </p:sp>
      <p:sp>
        <p:nvSpPr>
          <p:cNvPr id="596995" name="Content Placeholder 4"/>
          <p:cNvSpPr>
            <a:spLocks noGrp="1"/>
          </p:cNvSpPr>
          <p:nvPr>
            <p:ph idx="4294967295"/>
          </p:nvPr>
        </p:nvSpPr>
        <p:spPr/>
        <p:txBody>
          <a:bodyPr/>
          <a:lstStyle/>
          <a:p>
            <a:pPr eaLnBrk="1" hangingPunct="1"/>
            <a:r>
              <a:rPr lang="en-US" sz="2800" smtClean="0"/>
              <a:t>Average rainfall is similar to other bike cities!</a:t>
            </a:r>
          </a:p>
        </p:txBody>
      </p:sp>
      <p:graphicFrame>
        <p:nvGraphicFramePr>
          <p:cNvPr id="7" name="Content Placeholder 3"/>
          <p:cNvGraphicFramePr>
            <a:graphicFrameLocks/>
          </p:cNvGraphicFramePr>
          <p:nvPr/>
        </p:nvGraphicFramePr>
        <p:xfrm>
          <a:off x="457200" y="21336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9E99425-0421-497E-B74A-D1F76EA5286F}" type="slidenum">
              <a:rPr lang="en-US" sz="1200">
                <a:solidFill>
                  <a:schemeClr val="tx1">
                    <a:tint val="75000"/>
                  </a:schemeClr>
                </a:solidFill>
                <a:latin typeface="+mn-lt"/>
                <a:cs typeface="+mn-cs"/>
              </a:rPr>
              <a:pPr algn="r" fontAlgn="auto">
                <a:spcBef>
                  <a:spcPts val="0"/>
                </a:spcBef>
                <a:spcAft>
                  <a:spcPts val="0"/>
                </a:spcAft>
                <a:defRPr/>
              </a:pPr>
              <a:t>17</a:t>
            </a:fld>
            <a:endParaRPr lang="en-US" sz="1200">
              <a:solidFill>
                <a:schemeClr val="tx1">
                  <a:tint val="75000"/>
                </a:schemeClr>
              </a:solidFill>
              <a:latin typeface="+mn-lt"/>
              <a:cs typeface="+mn-cs"/>
            </a:endParaRPr>
          </a:p>
        </p:txBody>
      </p:sp>
      <p:pic>
        <p:nvPicPr>
          <p:cNvPr id="9" name="Picture 1" descr="C:\Documents and Settings\nkdeja01\Local Settings\Temporary Internet Files\Content.IE5\T571PKCF\MCj04378410000[1].wmf"/>
          <p:cNvPicPr>
            <a:picLocks noChangeAspect="1" noChangeArrowheads="1"/>
          </p:cNvPicPr>
          <p:nvPr/>
        </p:nvPicPr>
        <p:blipFill>
          <a:blip r:embed="rId4"/>
          <a:srcRect/>
          <a:stretch>
            <a:fillRect/>
          </a:stretch>
        </p:blipFill>
        <p:spPr bwMode="auto">
          <a:xfrm>
            <a:off x="5257800" y="76200"/>
            <a:ext cx="700088" cy="45720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4648200" y="6248400"/>
            <a:ext cx="2743200" cy="228600"/>
          </a:xfrm>
          <a:prstGeom prst="rect">
            <a:avLst/>
          </a:prstGeom>
          <a:noFill/>
        </p:spPr>
        <p:txBody>
          <a:bodyPr>
            <a:spAutoFit/>
          </a:bodyPr>
          <a:lstStyle/>
          <a:p>
            <a:pPr>
              <a:defRPr/>
            </a:pPr>
            <a:r>
              <a:rPr lang="en-US" sz="900" dirty="0">
                <a:latin typeface="+mn-lt"/>
                <a:cs typeface="+mn-cs"/>
              </a:rPr>
              <a:t>Source: www.bbc.co.uk/weather/world/city_guides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3" name="Title 1"/>
          <p:cNvSpPr>
            <a:spLocks noGrp="1"/>
          </p:cNvSpPr>
          <p:nvPr>
            <p:ph type="title" idx="4294967295"/>
          </p:nvPr>
        </p:nvSpPr>
        <p:spPr>
          <a:xfrm>
            <a:off x="914400" y="228600"/>
            <a:ext cx="8229600" cy="1143000"/>
          </a:xfrm>
        </p:spPr>
        <p:txBody>
          <a:bodyPr/>
          <a:lstStyle/>
          <a:p>
            <a:pPr eaLnBrk="1" hangingPunct="1"/>
            <a:r>
              <a:rPr lang="en-US" smtClean="0"/>
              <a:t>Climate</a:t>
            </a:r>
          </a:p>
        </p:txBody>
      </p:sp>
      <p:sp>
        <p:nvSpPr>
          <p:cNvPr id="494594" name="Content Placeholder 4"/>
          <p:cNvSpPr>
            <a:spLocks noGrp="1"/>
          </p:cNvSpPr>
          <p:nvPr>
            <p:ph idx="4294967295"/>
          </p:nvPr>
        </p:nvSpPr>
        <p:spPr/>
        <p:txBody>
          <a:bodyPr/>
          <a:lstStyle/>
          <a:p>
            <a:pPr eaLnBrk="1" hangingPunct="1"/>
            <a:r>
              <a:rPr lang="en-US" smtClean="0"/>
              <a:t>Louisville’s Temperature to other Bike Cities</a:t>
            </a:r>
          </a:p>
        </p:txBody>
      </p:sp>
      <p:graphicFrame>
        <p:nvGraphicFramePr>
          <p:cNvPr id="7" name="Content Placeholder 3"/>
          <p:cNvGraphicFramePr>
            <a:graphicFrameLocks/>
          </p:cNvGraphicFramePr>
          <p:nvPr/>
        </p:nvGraphicFramePr>
        <p:xfrm>
          <a:off x="457200" y="20574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39B31E5-6EC1-4841-BF3F-6FE02A1D8899}" type="slidenum">
              <a:rPr lang="en-US" sz="1200">
                <a:solidFill>
                  <a:schemeClr val="tx1">
                    <a:tint val="75000"/>
                  </a:schemeClr>
                </a:solidFill>
                <a:latin typeface="+mn-lt"/>
                <a:cs typeface="+mn-cs"/>
              </a:rPr>
              <a:pPr algn="r" fontAlgn="auto">
                <a:spcBef>
                  <a:spcPts val="0"/>
                </a:spcBef>
                <a:spcAft>
                  <a:spcPts val="0"/>
                </a:spcAft>
                <a:defRPr/>
              </a:pPr>
              <a:t>18</a:t>
            </a:fld>
            <a:endParaRPr lang="en-US" sz="1200">
              <a:solidFill>
                <a:schemeClr val="tx1">
                  <a:tint val="75000"/>
                </a:schemeClr>
              </a:solidFill>
              <a:latin typeface="+mn-lt"/>
              <a:cs typeface="+mn-cs"/>
            </a:endParaRPr>
          </a:p>
        </p:txBody>
      </p:sp>
      <p:pic>
        <p:nvPicPr>
          <p:cNvPr id="9" name="Picture 1" descr="C:\Documents and Settings\nkdeja01\Local Settings\Temporary Internet Files\Content.IE5\T571PKCF\MCj04378410000[1].wmf"/>
          <p:cNvPicPr>
            <a:picLocks noChangeAspect="1" noChangeArrowheads="1"/>
          </p:cNvPicPr>
          <p:nvPr/>
        </p:nvPicPr>
        <p:blipFill>
          <a:blip r:embed="rId4"/>
          <a:srcRect/>
          <a:stretch>
            <a:fillRect/>
          </a:stretch>
        </p:blipFill>
        <p:spPr bwMode="auto">
          <a:xfrm>
            <a:off x="4953000" y="76200"/>
            <a:ext cx="700088" cy="457200"/>
          </a:xfrm>
          <a:prstGeom prst="rect">
            <a:avLst/>
          </a:prstGeom>
          <a:ln>
            <a:noFill/>
          </a:ln>
          <a:effectLst>
            <a:outerShdw blurRad="292100" dist="139700" dir="2700000" algn="tl" rotWithShape="0">
              <a:srgbClr val="333333">
                <a:alpha val="65000"/>
              </a:srgbClr>
            </a:outerShdw>
          </a:effectLst>
        </p:spPr>
      </p:pic>
      <p:sp>
        <p:nvSpPr>
          <p:cNvPr id="494598" name="TextBox 7"/>
          <p:cNvSpPr txBox="1">
            <a:spLocks noChangeArrowheads="1"/>
          </p:cNvSpPr>
          <p:nvPr/>
        </p:nvSpPr>
        <p:spPr bwMode="auto">
          <a:xfrm>
            <a:off x="4572000" y="6324600"/>
            <a:ext cx="2895600" cy="228600"/>
          </a:xfrm>
          <a:prstGeom prst="rect">
            <a:avLst/>
          </a:prstGeom>
          <a:noFill/>
          <a:ln w="9525">
            <a:noFill/>
            <a:miter lim="800000"/>
            <a:headEnd/>
            <a:tailEnd/>
          </a:ln>
        </p:spPr>
        <p:txBody>
          <a:bodyPr>
            <a:spAutoFit/>
          </a:bodyPr>
          <a:lstStyle/>
          <a:p>
            <a:r>
              <a:rPr lang="en-US" sz="900"/>
              <a:t>Source: www.bbc.co.uk/weather/world/city_guides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1" name="Rectangle 2"/>
          <p:cNvSpPr>
            <a:spLocks noGrp="1"/>
          </p:cNvSpPr>
          <p:nvPr>
            <p:ph type="title"/>
          </p:nvPr>
        </p:nvSpPr>
        <p:spPr/>
        <p:txBody>
          <a:bodyPr/>
          <a:lstStyle/>
          <a:p>
            <a:r>
              <a:rPr lang="en-US" smtClean="0"/>
              <a:t>Health Benefits</a:t>
            </a:r>
          </a:p>
        </p:txBody>
      </p:sp>
      <p:sp>
        <p:nvSpPr>
          <p:cNvPr id="496642" name="Rectangle 3"/>
          <p:cNvSpPr>
            <a:spLocks noGrp="1"/>
          </p:cNvSpPr>
          <p:nvPr>
            <p:ph type="body" idx="1"/>
          </p:nvPr>
        </p:nvSpPr>
        <p:spPr/>
        <p:txBody>
          <a:bodyPr/>
          <a:lstStyle/>
          <a:p>
            <a:pPr>
              <a:lnSpc>
                <a:spcPct val="70000"/>
              </a:lnSpc>
            </a:pPr>
            <a:r>
              <a:rPr lang="en-US" sz="2400" b="1" smtClean="0">
                <a:cs typeface="Times New Roman" pitchFamily="18" charset="0"/>
              </a:rPr>
              <a:t>Obviously, the daily physical exercise of walking and cycling for practical travel helps burn up calories and helps avoid the problems of </a:t>
            </a:r>
            <a:r>
              <a:rPr lang="en-US" sz="2400" b="1" i="1" u="sng" smtClean="0">
                <a:cs typeface="Times New Roman" pitchFamily="18" charset="0"/>
              </a:rPr>
              <a:t>overweight and obesity</a:t>
            </a:r>
          </a:p>
          <a:p>
            <a:pPr>
              <a:lnSpc>
                <a:spcPct val="70000"/>
              </a:lnSpc>
              <a:buFont typeface="Arial" charset="0"/>
              <a:buNone/>
            </a:pPr>
            <a:endParaRPr lang="en-US" sz="2400" b="1" smtClean="0">
              <a:cs typeface="Times New Roman" pitchFamily="18" charset="0"/>
            </a:endParaRPr>
          </a:p>
          <a:p>
            <a:pPr>
              <a:lnSpc>
                <a:spcPct val="70000"/>
              </a:lnSpc>
            </a:pPr>
            <a:r>
              <a:rPr lang="en-US" sz="2400" b="1" u="sng" smtClean="0">
                <a:cs typeface="Times New Roman" pitchFamily="18" charset="0"/>
              </a:rPr>
              <a:t>Moreover</a:t>
            </a:r>
            <a:r>
              <a:rPr lang="en-US" sz="1800" b="1" smtClean="0">
                <a:cs typeface="Times New Roman" pitchFamily="18" charset="0"/>
              </a:rPr>
              <a:t>:</a:t>
            </a:r>
          </a:p>
          <a:p>
            <a:pPr>
              <a:lnSpc>
                <a:spcPct val="70000"/>
              </a:lnSpc>
              <a:buFont typeface="Arial" charset="0"/>
              <a:buNone/>
            </a:pPr>
            <a:endParaRPr lang="en-US" sz="1800" b="1" smtClean="0">
              <a:cs typeface="Times New Roman" pitchFamily="18" charset="0"/>
            </a:endParaRPr>
          </a:p>
          <a:p>
            <a:pPr>
              <a:lnSpc>
                <a:spcPct val="70000"/>
              </a:lnSpc>
              <a:buFont typeface="Arial" charset="0"/>
              <a:buNone/>
            </a:pPr>
            <a:r>
              <a:rPr lang="en-US" sz="1800" smtClean="0">
                <a:cs typeface="Times New Roman" pitchFamily="18" charset="0"/>
              </a:rPr>
              <a:t>	</a:t>
            </a:r>
            <a:r>
              <a:rPr lang="en-US" sz="3600" b="1" smtClean="0">
                <a:cs typeface="Times New Roman" pitchFamily="18" charset="0"/>
              </a:rPr>
              <a:t>“</a:t>
            </a:r>
            <a:r>
              <a:rPr lang="en-US" sz="3600" b="1" i="1" smtClean="0">
                <a:cs typeface="Times New Roman" pitchFamily="18" charset="0"/>
              </a:rPr>
              <a:t>Whether normal-weight, overweight, or obese, physically inactive persons are 2 to 3 times more likely to die prematurely."</a:t>
            </a:r>
          </a:p>
          <a:p>
            <a:pPr>
              <a:lnSpc>
                <a:spcPct val="70000"/>
              </a:lnSpc>
              <a:buFont typeface="Arial" charset="0"/>
              <a:buNone/>
            </a:pPr>
            <a:r>
              <a:rPr lang="en-US" sz="1800" b="1" smtClean="0">
                <a:cs typeface="Times New Roman" pitchFamily="18" charset="0"/>
              </a:rPr>
              <a:t>						</a:t>
            </a:r>
            <a:r>
              <a:rPr lang="en-US" sz="1800" b="1" u="sng" smtClean="0">
                <a:cs typeface="Times New Roman" pitchFamily="18" charset="0"/>
              </a:rPr>
              <a:t>Journal of Am. Med. Assoc. </a:t>
            </a:r>
            <a:r>
              <a:rPr lang="en-US" sz="1800" b="1" smtClean="0">
                <a:cs typeface="Times New Roman" pitchFamily="18" charset="0"/>
              </a:rPr>
              <a:t>(1999)</a:t>
            </a:r>
          </a:p>
          <a:p>
            <a:pPr>
              <a:lnSpc>
                <a:spcPct val="90000"/>
              </a:lnSpc>
            </a:pPr>
            <a:endParaRPr lang="en-US" sz="2400" smtClean="0"/>
          </a:p>
        </p:txBody>
      </p:sp>
      <p:pic>
        <p:nvPicPr>
          <p:cNvPr id="4" name="Picture 1" descr="C:\Documents and Settings\nkdeja01\Local Settings\Temporary Internet Files\Content.IE5\T571PKCF\MCj04378410000[1].wmf"/>
          <p:cNvPicPr>
            <a:picLocks noChangeAspect="1" noChangeArrowheads="1"/>
          </p:cNvPicPr>
          <p:nvPr/>
        </p:nvPicPr>
        <p:blipFill>
          <a:blip r:embed="rId3"/>
          <a:srcRect/>
          <a:stretch>
            <a:fillRect/>
          </a:stretch>
        </p:blipFill>
        <p:spPr bwMode="auto">
          <a:xfrm>
            <a:off x="7696200" y="76200"/>
            <a:ext cx="700088" cy="457200"/>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a:defRPr/>
            </a:pPr>
            <a:fld id="{4282657F-CE85-4AA6-878D-23EAFA999A09}"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idx="4294967295"/>
          </p:nvPr>
        </p:nvSpPr>
        <p:spPr/>
        <p:txBody>
          <a:bodyPr/>
          <a:lstStyle/>
          <a:p>
            <a:endParaRPr lang="en-US" smtClean="0"/>
          </a:p>
        </p:txBody>
      </p:sp>
      <p:sp>
        <p:nvSpPr>
          <p:cNvPr id="20482" name="Rectangle 3"/>
          <p:cNvSpPr>
            <a:spLocks noGrp="1"/>
          </p:cNvSpPr>
          <p:nvPr>
            <p:ph type="body" idx="4294967295"/>
          </p:nvPr>
        </p:nvSpPr>
        <p:spPr/>
        <p:txBody>
          <a:bodyPr/>
          <a:lstStyle/>
          <a:p>
            <a:endParaRPr lang="en-US" smtClean="0"/>
          </a:p>
        </p:txBody>
      </p:sp>
      <p:pic>
        <p:nvPicPr>
          <p:cNvPr id="20483" name="Picture 4"/>
          <p:cNvPicPr>
            <a:picLocks noChangeAspect="1" noChangeArrowheads="1"/>
          </p:cNvPicPr>
          <p:nvPr/>
        </p:nvPicPr>
        <p:blipFill>
          <a:blip r:embed="rId3"/>
          <a:srcRect/>
          <a:stretch>
            <a:fillRect/>
          </a:stretch>
        </p:blipFill>
        <p:spPr bwMode="auto">
          <a:xfrm>
            <a:off x="-304800" y="-228600"/>
            <a:ext cx="9753600" cy="7315200"/>
          </a:xfrm>
          <a:prstGeom prst="rect">
            <a:avLst/>
          </a:prstGeom>
          <a:noFill/>
          <a:ln w="9525">
            <a:noFill/>
            <a:miter lim="800000"/>
            <a:headEnd/>
            <a:tailEnd/>
          </a:ln>
        </p:spPr>
      </p:pic>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AF348FC2-2453-4BEE-A147-8832F887610D}" type="slidenum">
              <a:rPr lang="en-US" sz="1200">
                <a:solidFill>
                  <a:schemeClr val="tx1">
                    <a:tint val="75000"/>
                  </a:schemeClr>
                </a:solidFill>
                <a:latin typeface="+mn-lt"/>
                <a:cs typeface="+mn-cs"/>
              </a:rPr>
              <a:pPr algn="r" fontAlgn="auto">
                <a:spcBef>
                  <a:spcPts val="0"/>
                </a:spcBef>
                <a:spcAft>
                  <a:spcPts val="0"/>
                </a:spcAft>
                <a:defRPr/>
              </a:pPr>
              <a:t>2</a:t>
            </a:fld>
            <a:endParaRPr lang="en-US" sz="120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8" name="Title 5"/>
          <p:cNvSpPr>
            <a:spLocks noGrp="1"/>
          </p:cNvSpPr>
          <p:nvPr>
            <p:ph type="title"/>
          </p:nvPr>
        </p:nvSpPr>
        <p:spPr/>
        <p:txBody>
          <a:bodyPr/>
          <a:lstStyle/>
          <a:p>
            <a:r>
              <a:rPr lang="en-US" smtClean="0"/>
              <a:t>Health Benefits</a:t>
            </a:r>
          </a:p>
        </p:txBody>
      </p:sp>
      <p:sp>
        <p:nvSpPr>
          <p:cNvPr id="346119" name="Content Placeholder 3"/>
          <p:cNvSpPr>
            <a:spLocks noGrp="1"/>
          </p:cNvSpPr>
          <p:nvPr>
            <p:ph idx="1"/>
          </p:nvPr>
        </p:nvSpPr>
        <p:spPr/>
        <p:txBody>
          <a:bodyPr/>
          <a:lstStyle/>
          <a:p>
            <a:r>
              <a:rPr lang="en-US" sz="2400" smtClean="0"/>
              <a:t>Physical inactivity is the second leading cause of death</a:t>
            </a:r>
          </a:p>
        </p:txBody>
      </p:sp>
      <p:graphicFrame>
        <p:nvGraphicFramePr>
          <p:cNvPr id="346117" name="Object 2"/>
          <p:cNvGraphicFramePr>
            <a:graphicFrameLocks noChangeAspect="1"/>
          </p:cNvGraphicFramePr>
          <p:nvPr/>
        </p:nvGraphicFramePr>
        <p:xfrm>
          <a:off x="1423988" y="2286000"/>
          <a:ext cx="6296025" cy="4525963"/>
        </p:xfrm>
        <a:graphic>
          <a:graphicData uri="http://schemas.openxmlformats.org/presentationml/2006/ole">
            <mc:AlternateContent xmlns:mc="http://schemas.openxmlformats.org/markup-compatibility/2006">
              <mc:Choice xmlns:v="urn:schemas-microsoft-com:vml" Requires="v">
                <p:oleObj spid="_x0000_s346122" name="Chart" r:id="rId4" imgW="8572500" imgH="6162751" progId="MSGraph.Chart.8">
                  <p:embed followColorScheme="full"/>
                </p:oleObj>
              </mc:Choice>
              <mc:Fallback>
                <p:oleObj name="Chart" r:id="rId4" imgW="8572500" imgH="6162751"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3988" y="2286000"/>
                        <a:ext cx="6296025" cy="452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1" descr="C:\Documents and Settings\nkdeja01\Local Settings\Temporary Internet Files\Content.IE5\T571PKCF\MCj04378410000[1].wmf"/>
          <p:cNvPicPr>
            <a:picLocks noChangeAspect="1" noChangeArrowheads="1"/>
          </p:cNvPicPr>
          <p:nvPr/>
        </p:nvPicPr>
        <p:blipFill>
          <a:blip r:embed="rId6"/>
          <a:srcRect/>
          <a:stretch>
            <a:fillRect/>
          </a:stretch>
        </p:blipFill>
        <p:spPr bwMode="auto">
          <a:xfrm>
            <a:off x="8001000" y="76200"/>
            <a:ext cx="700088" cy="457200"/>
          </a:xfrm>
          <a:prstGeom prst="rect">
            <a:avLst/>
          </a:prstGeom>
          <a:ln>
            <a:noFill/>
          </a:ln>
          <a:effectLst>
            <a:outerShdw blurRad="292100" dist="139700" dir="2700000" algn="tl" rotWithShape="0">
              <a:srgbClr val="333333">
                <a:alpha val="65000"/>
              </a:srgbClr>
            </a:outerShdw>
          </a:effectLst>
        </p:spPr>
      </p:pic>
      <p:sp>
        <p:nvSpPr>
          <p:cNvPr id="8" name="Slide Number Placeholder 7"/>
          <p:cNvSpPr>
            <a:spLocks noGrp="1"/>
          </p:cNvSpPr>
          <p:nvPr>
            <p:ph type="sldNum" sz="quarter" idx="12"/>
          </p:nvPr>
        </p:nvSpPr>
        <p:spPr/>
        <p:txBody>
          <a:bodyPr/>
          <a:lstStyle/>
          <a:p>
            <a:pPr>
              <a:defRPr/>
            </a:pPr>
            <a:fld id="{44917293-00B0-4CF8-B611-395CCB6D6CE7}"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7" name="Title 1"/>
          <p:cNvSpPr>
            <a:spLocks noGrp="1"/>
          </p:cNvSpPr>
          <p:nvPr>
            <p:ph type="title"/>
          </p:nvPr>
        </p:nvSpPr>
        <p:spPr/>
        <p:txBody>
          <a:bodyPr/>
          <a:lstStyle/>
          <a:p>
            <a:pPr eaLnBrk="1" hangingPunct="1"/>
            <a:r>
              <a:rPr lang="en-US" smtClean="0"/>
              <a:t>Health Benefits</a:t>
            </a:r>
          </a:p>
        </p:txBody>
      </p:sp>
      <p:graphicFrame>
        <p:nvGraphicFramePr>
          <p:cNvPr id="4" name="Content Placeholder 3"/>
          <p:cNvGraphicFramePr>
            <a:graphicFrameLocks noGrp="1"/>
          </p:cNvGraphicFramePr>
          <p:nvPr>
            <p:ph idx="1"/>
          </p:nvPr>
        </p:nvGraphicFramePr>
        <p:xfrm>
          <a:off x="457201" y="1828800"/>
          <a:ext cx="8383289" cy="4026577"/>
        </p:xfrm>
        <a:graphic>
          <a:graphicData uri="http://schemas.openxmlformats.org/drawingml/2006/table">
            <a:tbl>
              <a:tblPr firstRow="1" firstCol="1" bandRow="1">
                <a:effectLst>
                  <a:innerShdw blurRad="114300">
                    <a:prstClr val="black"/>
                  </a:innerShdw>
                </a:effectLst>
                <a:tableStyleId>{F5AB1C69-6EDB-4FF4-983F-18BD219EF322}</a:tableStyleId>
              </a:tblPr>
              <a:tblGrid>
                <a:gridCol w="4459923"/>
                <a:gridCol w="1333786"/>
                <a:gridCol w="773683"/>
                <a:gridCol w="773683"/>
                <a:gridCol w="1042214"/>
              </a:tblGrid>
              <a:tr h="413587">
                <a:tc>
                  <a:txBody>
                    <a:bodyPr/>
                    <a:lstStyle/>
                    <a:p>
                      <a:pPr marL="0" marR="0">
                        <a:lnSpc>
                          <a:spcPct val="115000"/>
                        </a:lnSpc>
                        <a:spcBef>
                          <a:spcPts val="0"/>
                        </a:spcBef>
                        <a:spcAft>
                          <a:spcPts val="0"/>
                        </a:spcAft>
                      </a:pPr>
                      <a:r>
                        <a:rPr lang="en-US" sz="1600" dirty="0"/>
                        <a:t>Health Indicator</a:t>
                      </a:r>
                      <a:endParaRPr lang="en-US" sz="16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t>Jefferson Co.</a:t>
                      </a:r>
                      <a:endParaRPr lang="en-US" sz="16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t>KY</a:t>
                      </a:r>
                      <a:endParaRPr lang="en-US" sz="16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t>US</a:t>
                      </a:r>
                      <a:endParaRPr lang="en-US" sz="16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t>KY Rank*</a:t>
                      </a:r>
                      <a:endParaRPr lang="en-US" sz="1600" dirty="0">
                        <a:latin typeface="Calibri"/>
                        <a:ea typeface="Calibri"/>
                        <a:cs typeface="Times New Roman"/>
                      </a:endParaRPr>
                    </a:p>
                  </a:txBody>
                  <a:tcPr marL="68580" marR="68580" marT="0" marB="0" anchor="ctr"/>
                </a:tc>
              </a:tr>
              <a:tr h="565734">
                <a:tc>
                  <a:txBody>
                    <a:bodyPr/>
                    <a:lstStyle/>
                    <a:p>
                      <a:pPr marL="0" marR="0">
                        <a:lnSpc>
                          <a:spcPct val="115000"/>
                        </a:lnSpc>
                        <a:spcBef>
                          <a:spcPts val="0"/>
                        </a:spcBef>
                        <a:spcAft>
                          <a:spcPts val="0"/>
                        </a:spcAft>
                      </a:pPr>
                      <a:r>
                        <a:rPr lang="en-US" sz="1600"/>
                        <a:t>Moderate/ Vigorous Physical Activity Participation</a:t>
                      </a:r>
                      <a:endParaRPr lang="en-US" sz="16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t>N/A</a:t>
                      </a:r>
                      <a:endParaRPr lang="en-US" sz="16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smtClean="0"/>
                        <a:t>42%</a:t>
                      </a:r>
                      <a:r>
                        <a:rPr lang="en-US" sz="1600" baseline="30000" dirty="0" smtClean="0"/>
                        <a:t>4</a:t>
                      </a:r>
                      <a:endParaRPr lang="en-US" sz="16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smtClean="0"/>
                        <a:t>49%</a:t>
                      </a:r>
                      <a:r>
                        <a:rPr lang="en-US" sz="1600" baseline="30000" dirty="0" smtClean="0"/>
                        <a:t>4</a:t>
                      </a:r>
                      <a:endParaRPr lang="en-US" sz="16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t>46</a:t>
                      </a:r>
                      <a:r>
                        <a:rPr lang="en-US" sz="1600" baseline="30000"/>
                        <a:t>4</a:t>
                      </a:r>
                      <a:endParaRPr lang="en-US" sz="1600">
                        <a:latin typeface="Calibri"/>
                        <a:ea typeface="Calibri"/>
                        <a:cs typeface="Times New Roman"/>
                      </a:endParaRPr>
                    </a:p>
                  </a:txBody>
                  <a:tcPr marL="68580" marR="68580" marT="0" marB="0" anchor="ctr"/>
                </a:tc>
              </a:tr>
              <a:tr h="413587">
                <a:tc>
                  <a:txBody>
                    <a:bodyPr/>
                    <a:lstStyle/>
                    <a:p>
                      <a:pPr marL="0" marR="0">
                        <a:lnSpc>
                          <a:spcPct val="115000"/>
                        </a:lnSpc>
                        <a:spcBef>
                          <a:spcPts val="0"/>
                        </a:spcBef>
                        <a:spcAft>
                          <a:spcPts val="0"/>
                        </a:spcAft>
                      </a:pPr>
                      <a:r>
                        <a:rPr lang="en-US" sz="1600"/>
                        <a:t>Life Expectancy (years)</a:t>
                      </a:r>
                      <a:endParaRPr lang="en-US" sz="16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smtClean="0"/>
                        <a:t>75</a:t>
                      </a:r>
                      <a:r>
                        <a:rPr lang="en-US" sz="1600" baseline="30000" dirty="0" smtClean="0"/>
                        <a:t>1</a:t>
                      </a:r>
                      <a:endParaRPr lang="en-US" sz="16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smtClean="0"/>
                        <a:t>76</a:t>
                      </a:r>
                      <a:r>
                        <a:rPr lang="en-US" sz="1600" baseline="30000" dirty="0" smtClean="0"/>
                        <a:t>4</a:t>
                      </a:r>
                      <a:endParaRPr lang="en-US" sz="16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t>78</a:t>
                      </a:r>
                      <a:r>
                        <a:rPr lang="en-US" sz="1600" baseline="30000"/>
                        <a:t>4</a:t>
                      </a:r>
                      <a:endParaRPr lang="en-US" sz="16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t>43</a:t>
                      </a:r>
                      <a:r>
                        <a:rPr lang="en-US" sz="1600" baseline="30000"/>
                        <a:t>4</a:t>
                      </a:r>
                      <a:endParaRPr lang="en-US" sz="1600">
                        <a:latin typeface="Calibri"/>
                        <a:ea typeface="Calibri"/>
                        <a:cs typeface="Times New Roman"/>
                      </a:endParaRPr>
                    </a:p>
                  </a:txBody>
                  <a:tcPr marL="68580" marR="68580" marT="0" marB="0" anchor="ctr"/>
                </a:tc>
              </a:tr>
              <a:tr h="565734">
                <a:tc>
                  <a:txBody>
                    <a:bodyPr/>
                    <a:lstStyle/>
                    <a:p>
                      <a:pPr marL="0" marR="0">
                        <a:lnSpc>
                          <a:spcPct val="115000"/>
                        </a:lnSpc>
                        <a:spcBef>
                          <a:spcPts val="0"/>
                        </a:spcBef>
                        <a:spcAft>
                          <a:spcPts val="0"/>
                        </a:spcAft>
                      </a:pPr>
                      <a:r>
                        <a:rPr lang="en-US" sz="1600"/>
                        <a:t>Heart  Disease Mortality Rate (per 100,000 people)</a:t>
                      </a:r>
                      <a:endParaRPr lang="en-US" sz="16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t>206.9</a:t>
                      </a:r>
                      <a:r>
                        <a:rPr lang="en-US" sz="1600" baseline="30000"/>
                        <a:t>2</a:t>
                      </a:r>
                      <a:endParaRPr lang="en-US" sz="16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t>235.5</a:t>
                      </a:r>
                      <a:r>
                        <a:rPr lang="en-US" sz="1600" baseline="30000"/>
                        <a:t>4</a:t>
                      </a:r>
                      <a:endParaRPr lang="en-US" sz="16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t>200.2</a:t>
                      </a:r>
                      <a:r>
                        <a:rPr lang="en-US" sz="1600" baseline="30000"/>
                        <a:t>4</a:t>
                      </a:r>
                      <a:endParaRPr lang="en-US" sz="16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smtClean="0"/>
                        <a:t>46</a:t>
                      </a:r>
                      <a:r>
                        <a:rPr lang="en-US" sz="1600" baseline="30000" dirty="0" smtClean="0"/>
                        <a:t>4</a:t>
                      </a:r>
                      <a:endParaRPr lang="en-US" sz="1600" dirty="0">
                        <a:latin typeface="Calibri"/>
                        <a:ea typeface="Calibri"/>
                        <a:cs typeface="Times New Roman"/>
                      </a:endParaRPr>
                    </a:p>
                  </a:txBody>
                  <a:tcPr marL="68580" marR="68580" marT="0" marB="0" anchor="ctr"/>
                </a:tc>
              </a:tr>
              <a:tr h="413587">
                <a:tc>
                  <a:txBody>
                    <a:bodyPr/>
                    <a:lstStyle/>
                    <a:p>
                      <a:pPr marL="0" marR="0">
                        <a:lnSpc>
                          <a:spcPct val="115000"/>
                        </a:lnSpc>
                        <a:spcBef>
                          <a:spcPts val="0"/>
                        </a:spcBef>
                        <a:spcAft>
                          <a:spcPts val="0"/>
                        </a:spcAft>
                      </a:pPr>
                      <a:r>
                        <a:rPr lang="en-US" sz="1600"/>
                        <a:t>Cancer Incidence Rate (per 100,000 people)</a:t>
                      </a:r>
                      <a:endParaRPr lang="en-US" sz="16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smtClean="0"/>
                        <a:t>577.6</a:t>
                      </a:r>
                      <a:r>
                        <a:rPr lang="en-US" sz="1600" baseline="30000" dirty="0" smtClean="0"/>
                        <a:t>3</a:t>
                      </a:r>
                      <a:endParaRPr lang="en-US" sz="16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t>500.2</a:t>
                      </a:r>
                      <a:r>
                        <a:rPr lang="en-US" sz="1600" baseline="30000"/>
                        <a:t>4</a:t>
                      </a:r>
                      <a:endParaRPr lang="en-US" sz="16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t>458.2</a:t>
                      </a:r>
                      <a:r>
                        <a:rPr lang="en-US" sz="1600" baseline="30000"/>
                        <a:t>4</a:t>
                      </a:r>
                      <a:endParaRPr lang="en-US" sz="16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smtClean="0"/>
                        <a:t>48</a:t>
                      </a:r>
                      <a:r>
                        <a:rPr lang="en-US" sz="1600" baseline="30000" dirty="0" smtClean="0"/>
                        <a:t>4</a:t>
                      </a:r>
                      <a:endParaRPr lang="en-US" sz="1600" dirty="0">
                        <a:latin typeface="Calibri"/>
                        <a:ea typeface="Calibri"/>
                        <a:cs typeface="Times New Roman"/>
                      </a:endParaRPr>
                    </a:p>
                  </a:txBody>
                  <a:tcPr marL="68580" marR="68580" marT="0" marB="0" anchor="ctr"/>
                </a:tc>
              </a:tr>
              <a:tr h="413587">
                <a:tc>
                  <a:txBody>
                    <a:bodyPr/>
                    <a:lstStyle/>
                    <a:p>
                      <a:pPr marL="0" marR="0">
                        <a:lnSpc>
                          <a:spcPct val="115000"/>
                        </a:lnSpc>
                        <a:spcBef>
                          <a:spcPts val="0"/>
                        </a:spcBef>
                        <a:spcAft>
                          <a:spcPts val="0"/>
                        </a:spcAft>
                      </a:pPr>
                      <a:r>
                        <a:rPr lang="en-US" sz="1600"/>
                        <a:t>Diabetes Prevalence</a:t>
                      </a:r>
                      <a:endParaRPr lang="en-US" sz="16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t>10%</a:t>
                      </a:r>
                      <a:r>
                        <a:rPr lang="en-US" sz="1600" baseline="30000"/>
                        <a:t>2</a:t>
                      </a:r>
                      <a:endParaRPr lang="en-US" sz="16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t>9.8%</a:t>
                      </a:r>
                      <a:r>
                        <a:rPr lang="en-US" sz="1600" baseline="30000"/>
                        <a:t>4</a:t>
                      </a:r>
                      <a:endParaRPr lang="en-US" sz="16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t>8.2%</a:t>
                      </a:r>
                      <a:r>
                        <a:rPr lang="en-US" sz="1600" baseline="30000"/>
                        <a:t>4</a:t>
                      </a:r>
                      <a:endParaRPr lang="en-US" sz="16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smtClean="0"/>
                        <a:t>42</a:t>
                      </a:r>
                      <a:r>
                        <a:rPr lang="en-US" sz="1600" baseline="30000" dirty="0" smtClean="0"/>
                        <a:t>4</a:t>
                      </a:r>
                      <a:endParaRPr lang="en-US" sz="1600" dirty="0">
                        <a:latin typeface="Calibri"/>
                        <a:ea typeface="Calibri"/>
                        <a:cs typeface="Times New Roman"/>
                      </a:endParaRPr>
                    </a:p>
                  </a:txBody>
                  <a:tcPr marL="68580" marR="68580" marT="0" marB="0" anchor="ctr"/>
                </a:tc>
              </a:tr>
              <a:tr h="413587">
                <a:tc>
                  <a:txBody>
                    <a:bodyPr/>
                    <a:lstStyle/>
                    <a:p>
                      <a:pPr marL="0" marR="0">
                        <a:lnSpc>
                          <a:spcPct val="115000"/>
                        </a:lnSpc>
                        <a:spcBef>
                          <a:spcPts val="0"/>
                        </a:spcBef>
                        <a:spcAft>
                          <a:spcPts val="0"/>
                        </a:spcAft>
                      </a:pPr>
                      <a:r>
                        <a:rPr lang="en-US" sz="1600"/>
                        <a:t>Adult Obesity Prevalence</a:t>
                      </a:r>
                      <a:endParaRPr lang="en-US" sz="16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t>N/A</a:t>
                      </a:r>
                      <a:endParaRPr lang="en-US" sz="16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smtClean="0"/>
                        <a:t>67%</a:t>
                      </a:r>
                      <a:r>
                        <a:rPr lang="en-US" sz="1600" baseline="30000" dirty="0" smtClean="0"/>
                        <a:t>4</a:t>
                      </a:r>
                      <a:endParaRPr lang="en-US" sz="16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smtClean="0"/>
                        <a:t>63%</a:t>
                      </a:r>
                      <a:r>
                        <a:rPr lang="en-US" sz="1600" baseline="30000" dirty="0" smtClean="0"/>
                        <a:t>4</a:t>
                      </a:r>
                      <a:endParaRPr lang="en-US" sz="16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smtClean="0"/>
                        <a:t>46</a:t>
                      </a:r>
                      <a:r>
                        <a:rPr lang="en-US" sz="1600" baseline="30000" dirty="0" smtClean="0"/>
                        <a:t>4</a:t>
                      </a:r>
                      <a:endParaRPr lang="en-US" sz="1600" dirty="0">
                        <a:latin typeface="Calibri"/>
                        <a:ea typeface="Calibri"/>
                        <a:cs typeface="Times New Roman"/>
                      </a:endParaRPr>
                    </a:p>
                  </a:txBody>
                  <a:tcPr marL="68580" marR="68580" marT="0" marB="0" anchor="ctr"/>
                </a:tc>
              </a:tr>
              <a:tr h="413587">
                <a:tc>
                  <a:txBody>
                    <a:bodyPr/>
                    <a:lstStyle/>
                    <a:p>
                      <a:pPr marL="0" marR="0">
                        <a:lnSpc>
                          <a:spcPct val="115000"/>
                        </a:lnSpc>
                        <a:spcBef>
                          <a:spcPts val="0"/>
                        </a:spcBef>
                        <a:spcAft>
                          <a:spcPts val="0"/>
                        </a:spcAft>
                      </a:pPr>
                      <a:r>
                        <a:rPr lang="en-US" sz="1600"/>
                        <a:t>Child Obesity Prevalence</a:t>
                      </a:r>
                      <a:endParaRPr lang="en-US" sz="16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t>N/A</a:t>
                      </a:r>
                      <a:endParaRPr lang="en-US" sz="16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smtClean="0"/>
                        <a:t>37%</a:t>
                      </a:r>
                      <a:r>
                        <a:rPr lang="en-US" sz="1600" baseline="30000" dirty="0" smtClean="0"/>
                        <a:t>4</a:t>
                      </a:r>
                      <a:endParaRPr lang="en-US" sz="16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smtClean="0"/>
                        <a:t>32%</a:t>
                      </a:r>
                      <a:r>
                        <a:rPr lang="en-US" sz="1600" baseline="30000" dirty="0" smtClean="0"/>
                        <a:t>4</a:t>
                      </a:r>
                      <a:endParaRPr lang="en-US" sz="16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smtClean="0"/>
                        <a:t>48</a:t>
                      </a:r>
                      <a:r>
                        <a:rPr lang="en-US" sz="1600" baseline="30000" dirty="0" smtClean="0"/>
                        <a:t>4</a:t>
                      </a:r>
                      <a:endParaRPr lang="en-US" sz="1600" dirty="0">
                        <a:latin typeface="Calibri"/>
                        <a:ea typeface="Calibri"/>
                        <a:cs typeface="Times New Roman"/>
                      </a:endParaRPr>
                    </a:p>
                  </a:txBody>
                  <a:tcPr marL="68580" marR="68580" marT="0" marB="0" anchor="ctr"/>
                </a:tc>
              </a:tr>
              <a:tr h="413587">
                <a:tc>
                  <a:txBody>
                    <a:bodyPr/>
                    <a:lstStyle/>
                    <a:p>
                      <a:pPr marL="0" marR="0">
                        <a:lnSpc>
                          <a:spcPct val="115000"/>
                        </a:lnSpc>
                        <a:spcBef>
                          <a:spcPts val="0"/>
                        </a:spcBef>
                        <a:spcAft>
                          <a:spcPts val="0"/>
                        </a:spcAft>
                      </a:pPr>
                      <a:r>
                        <a:rPr lang="en-US" sz="1600"/>
                        <a:t>Asthma Prevalence</a:t>
                      </a:r>
                      <a:endParaRPr lang="en-US" sz="16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t>11%</a:t>
                      </a:r>
                      <a:r>
                        <a:rPr lang="en-US" sz="1600" baseline="30000"/>
                        <a:t>2</a:t>
                      </a:r>
                      <a:endParaRPr lang="en-US" sz="16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t>9.0%</a:t>
                      </a:r>
                      <a:r>
                        <a:rPr lang="en-US" sz="1600" baseline="30000"/>
                        <a:t>4</a:t>
                      </a:r>
                      <a:endParaRPr lang="en-US" sz="16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t>8.2%</a:t>
                      </a:r>
                      <a:r>
                        <a:rPr lang="en-US" sz="1600" baseline="30000"/>
                        <a:t>4</a:t>
                      </a:r>
                      <a:endParaRPr lang="en-US" sz="16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smtClean="0"/>
                        <a:t>37</a:t>
                      </a:r>
                      <a:r>
                        <a:rPr lang="en-US" sz="1600" baseline="30000" dirty="0" smtClean="0"/>
                        <a:t>4</a:t>
                      </a:r>
                      <a:endParaRPr lang="en-US" sz="1600" dirty="0">
                        <a:latin typeface="Calibri"/>
                        <a:ea typeface="Calibri"/>
                        <a:cs typeface="Times New Roman"/>
                      </a:endParaRPr>
                    </a:p>
                  </a:txBody>
                  <a:tcPr marL="68580" marR="68580" marT="0" marB="0" anchor="ctr"/>
                </a:tc>
              </a:tr>
            </a:tbl>
          </a:graphicData>
        </a:graphic>
      </p:graphicFrame>
      <p:sp>
        <p:nvSpPr>
          <p:cNvPr id="500739" name="Rectangle 4"/>
          <p:cNvSpPr>
            <a:spLocks noChangeArrowheads="1"/>
          </p:cNvSpPr>
          <p:nvPr/>
        </p:nvSpPr>
        <p:spPr bwMode="auto">
          <a:xfrm>
            <a:off x="457200" y="5875338"/>
            <a:ext cx="8305800" cy="830262"/>
          </a:xfrm>
          <a:prstGeom prst="rect">
            <a:avLst/>
          </a:prstGeom>
          <a:noFill/>
          <a:ln w="9525">
            <a:noFill/>
            <a:miter lim="800000"/>
            <a:headEnd/>
            <a:tailEnd/>
          </a:ln>
        </p:spPr>
        <p:txBody>
          <a:bodyPr>
            <a:spAutoFit/>
          </a:bodyPr>
          <a:lstStyle/>
          <a:p>
            <a:pPr algn="ctr"/>
            <a:r>
              <a:rPr lang="en-US" sz="1200">
                <a:latin typeface="Calibri" pitchFamily="34" charset="0"/>
              </a:rPr>
              <a:t>Note 1. *KY rank in the US. Source: http://www.statehealthfacts.org/profilecat.jsp?rgn=19&amp;cat=2. Sources: 1. http://www.communityhealth.hhs.gov/SummaryMeasuresOfHealth.aspx?GeogCD=21111&amp;PeerStrat=3&amp;state=Kentucky&amp;county=Jefferson; 2. http://www.kentuckyhealthfacts.org/data/location/show.aspx?county=Jefferson; 3. http://cancer-rates.info/ky/index.php; 4. http://www.statehealthfacts.org/profilecat.jsp?rgn=19&amp;cat=2</a:t>
            </a:r>
          </a:p>
        </p:txBody>
      </p:sp>
      <p:sp>
        <p:nvSpPr>
          <p:cNvPr id="500740" name="Rectangle 5"/>
          <p:cNvSpPr>
            <a:spLocks noChangeArrowheads="1"/>
          </p:cNvSpPr>
          <p:nvPr/>
        </p:nvSpPr>
        <p:spPr bwMode="auto">
          <a:xfrm>
            <a:off x="2286000" y="1490663"/>
            <a:ext cx="4572000" cy="338137"/>
          </a:xfrm>
          <a:prstGeom prst="rect">
            <a:avLst/>
          </a:prstGeom>
          <a:noFill/>
          <a:ln w="9525">
            <a:noFill/>
            <a:miter lim="800000"/>
            <a:headEnd/>
            <a:tailEnd/>
          </a:ln>
        </p:spPr>
        <p:txBody>
          <a:bodyPr>
            <a:spAutoFit/>
          </a:bodyPr>
          <a:lstStyle/>
          <a:p>
            <a:r>
              <a:rPr lang="en-US" sz="1600">
                <a:latin typeface="Calibri" pitchFamily="34" charset="0"/>
              </a:rPr>
              <a:t>Health Indicators Associated with Physical Inactivity</a:t>
            </a:r>
          </a:p>
        </p:txBody>
      </p:sp>
      <p:sp>
        <p:nvSpPr>
          <p:cNvPr id="7" name="Slide Number Placeholder 6"/>
          <p:cNvSpPr>
            <a:spLocks noGrp="1"/>
          </p:cNvSpPr>
          <p:nvPr>
            <p:ph type="sldNum" sz="quarter" idx="12"/>
          </p:nvPr>
        </p:nvSpPr>
        <p:spPr/>
        <p:txBody>
          <a:bodyPr/>
          <a:lstStyle/>
          <a:p>
            <a:pPr>
              <a:defRPr/>
            </a:pPr>
            <a:fld id="{A0F5BB13-571D-4FAD-AE7C-A3FEA7296758}" type="slidenum">
              <a:rPr lang="en-US" smtClean="0"/>
              <a:pPr>
                <a:defRPr/>
              </a:pPr>
              <a:t>21</a:t>
            </a:fld>
            <a:endParaRPr lang="en-US"/>
          </a:p>
        </p:txBody>
      </p:sp>
      <p:pic>
        <p:nvPicPr>
          <p:cNvPr id="8" name="Picture 1" descr="C:\Documents and Settings\nkdeja01\Local Settings\Temporary Internet Files\Content.IE5\T571PKCF\MCj04378410000[1].wmf"/>
          <p:cNvPicPr>
            <a:picLocks noChangeAspect="1" noChangeArrowheads="1"/>
          </p:cNvPicPr>
          <p:nvPr/>
        </p:nvPicPr>
        <p:blipFill>
          <a:blip r:embed="rId3"/>
          <a:srcRect/>
          <a:stretch>
            <a:fillRect/>
          </a:stretch>
        </p:blipFill>
        <p:spPr bwMode="auto">
          <a:xfrm>
            <a:off x="7239000" y="76200"/>
            <a:ext cx="700088" cy="457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5" name="Title 1"/>
          <p:cNvSpPr>
            <a:spLocks noGrp="1"/>
          </p:cNvSpPr>
          <p:nvPr>
            <p:ph type="title"/>
          </p:nvPr>
        </p:nvSpPr>
        <p:spPr/>
        <p:txBody>
          <a:bodyPr/>
          <a:lstStyle/>
          <a:p>
            <a:pPr eaLnBrk="1" hangingPunct="1"/>
            <a:r>
              <a:rPr lang="en-US" smtClean="0"/>
              <a:t>Health Benefits</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t>Stress Reduction</a:t>
            </a:r>
          </a:p>
          <a:p>
            <a:pPr lvl="1" eaLnBrk="1" fontAlgn="auto" hangingPunct="1">
              <a:spcAft>
                <a:spcPts val="0"/>
              </a:spcAft>
              <a:buFont typeface="Arial" pitchFamily="34" charset="0"/>
              <a:buChar char="–"/>
              <a:defRPr/>
            </a:pPr>
            <a:r>
              <a:rPr lang="en-US" dirty="0" smtClean="0"/>
              <a:t>47% </a:t>
            </a:r>
            <a:r>
              <a:rPr lang="en-US" dirty="0"/>
              <a:t>of adults suffer </a:t>
            </a:r>
            <a:r>
              <a:rPr lang="en-US" dirty="0" smtClean="0"/>
              <a:t>adverse </a:t>
            </a:r>
            <a:r>
              <a:rPr lang="en-US" dirty="0"/>
              <a:t>effects of </a:t>
            </a:r>
            <a:r>
              <a:rPr lang="en-US" dirty="0" smtClean="0"/>
              <a:t>stress</a:t>
            </a:r>
            <a:r>
              <a:rPr lang="en-US" baseline="30000" dirty="0" smtClean="0"/>
              <a:t>3</a:t>
            </a:r>
          </a:p>
          <a:p>
            <a:pPr lvl="1" eaLnBrk="1" fontAlgn="auto" hangingPunct="1">
              <a:spcAft>
                <a:spcPts val="0"/>
              </a:spcAft>
              <a:buFont typeface="Arial" pitchFamily="34" charset="0"/>
              <a:buChar char="–"/>
              <a:defRPr/>
            </a:pPr>
            <a:r>
              <a:rPr lang="en-US" dirty="0" smtClean="0"/>
              <a:t>75-90% of </a:t>
            </a:r>
            <a:r>
              <a:rPr lang="en-US" dirty="0"/>
              <a:t>primary care physician visits are </a:t>
            </a:r>
            <a:r>
              <a:rPr lang="en-US" dirty="0" smtClean="0"/>
              <a:t>stress-related</a:t>
            </a:r>
            <a:r>
              <a:rPr lang="en-US" baseline="30000" dirty="0" smtClean="0"/>
              <a:t>2</a:t>
            </a:r>
          </a:p>
          <a:p>
            <a:pPr lvl="1" eaLnBrk="1" fontAlgn="auto" hangingPunct="1">
              <a:spcAft>
                <a:spcPts val="0"/>
              </a:spcAft>
              <a:buFont typeface="Arial" pitchFamily="34" charset="0"/>
              <a:buChar char="–"/>
              <a:defRPr/>
            </a:pPr>
            <a:r>
              <a:rPr lang="en-US" dirty="0" smtClean="0"/>
              <a:t>60% of </a:t>
            </a:r>
            <a:r>
              <a:rPr lang="en-US" dirty="0"/>
              <a:t>work absences </a:t>
            </a:r>
            <a:r>
              <a:rPr lang="en-US" dirty="0" smtClean="0"/>
              <a:t>are due </a:t>
            </a:r>
            <a:r>
              <a:rPr lang="en-US" dirty="0"/>
              <a:t>to </a:t>
            </a:r>
            <a:r>
              <a:rPr lang="en-US" dirty="0" smtClean="0"/>
              <a:t>stress</a:t>
            </a:r>
            <a:r>
              <a:rPr lang="en-US" baseline="30000" dirty="0" smtClean="0"/>
              <a:t>7</a:t>
            </a:r>
          </a:p>
          <a:p>
            <a:pPr lvl="2" eaLnBrk="1" fontAlgn="auto" hangingPunct="1">
              <a:spcAft>
                <a:spcPts val="0"/>
              </a:spcAft>
              <a:buFont typeface="Arial" pitchFamily="34" charset="0"/>
              <a:buChar char="•"/>
              <a:defRPr/>
            </a:pPr>
            <a:r>
              <a:rPr lang="en-US" dirty="0" smtClean="0"/>
              <a:t>Costs companies $57 billion/year</a:t>
            </a:r>
          </a:p>
          <a:p>
            <a:pPr lvl="1" eaLnBrk="1" fontAlgn="auto" hangingPunct="1">
              <a:spcAft>
                <a:spcPts val="0"/>
              </a:spcAft>
              <a:buFont typeface="Arial" pitchFamily="34" charset="0"/>
              <a:buChar char="–"/>
              <a:defRPr/>
            </a:pPr>
            <a:r>
              <a:rPr lang="en-US" dirty="0" smtClean="0"/>
              <a:t>Stress is related to mortality from heart disease, cancer, depression, cirrhosis, lung disease, and suicide</a:t>
            </a:r>
          </a:p>
          <a:p>
            <a:pPr lvl="1" eaLnBrk="1" fontAlgn="auto" hangingPunct="1">
              <a:spcAft>
                <a:spcPts val="0"/>
              </a:spcAft>
              <a:buFont typeface="Arial" pitchFamily="34" charset="0"/>
              <a:buChar char="–"/>
              <a:defRPr/>
            </a:pPr>
            <a:r>
              <a:rPr lang="en-US" dirty="0" smtClean="0"/>
              <a:t>Physical </a:t>
            </a:r>
            <a:r>
              <a:rPr lang="en-US" dirty="0"/>
              <a:t>activity </a:t>
            </a:r>
            <a:r>
              <a:rPr lang="en-US" dirty="0" smtClean="0"/>
              <a:t>reduces stress</a:t>
            </a:r>
            <a:endParaRPr lang="en-US" dirty="0"/>
          </a:p>
          <a:p>
            <a:pPr lvl="1" eaLnBrk="1" fontAlgn="auto" hangingPunct="1">
              <a:spcAft>
                <a:spcPts val="0"/>
              </a:spcAft>
              <a:buFont typeface="Arial" pitchFamily="34" charset="0"/>
              <a:buChar char="–"/>
              <a:defRPr/>
            </a:pPr>
            <a:endParaRPr lang="en-US" dirty="0" smtClean="0"/>
          </a:p>
          <a:p>
            <a:pPr lvl="1" eaLnBrk="1" fontAlgn="auto" hangingPunct="1">
              <a:spcAft>
                <a:spcPts val="0"/>
              </a:spcAft>
              <a:buFont typeface="Arial" pitchFamily="34" charset="0"/>
              <a:buChar char="–"/>
              <a:defRPr/>
            </a:pPr>
            <a:endParaRPr lang="en-US" dirty="0"/>
          </a:p>
        </p:txBody>
      </p:sp>
      <p:sp>
        <p:nvSpPr>
          <p:cNvPr id="6" name="Slide Number Placeholder 5"/>
          <p:cNvSpPr>
            <a:spLocks noGrp="1"/>
          </p:cNvSpPr>
          <p:nvPr>
            <p:ph type="sldNum" sz="quarter" idx="12"/>
          </p:nvPr>
        </p:nvSpPr>
        <p:spPr/>
        <p:txBody>
          <a:bodyPr/>
          <a:lstStyle/>
          <a:p>
            <a:pPr>
              <a:defRPr/>
            </a:pPr>
            <a:fld id="{9C3F393C-1BA9-4B31-B381-F12807646553}" type="slidenum">
              <a:rPr lang="en-US" smtClean="0"/>
              <a:pPr>
                <a:defRPr/>
              </a:pPr>
              <a:t>22</a:t>
            </a:fld>
            <a:endParaRPr lang="en-US"/>
          </a:p>
        </p:txBody>
      </p:sp>
      <p:pic>
        <p:nvPicPr>
          <p:cNvPr id="7" name="Picture 1" descr="C:\Documents and Settings\nkdeja01\Local Settings\Temporary Internet Files\Content.IE5\T571PKCF\MCj04378410000[1].wmf"/>
          <p:cNvPicPr>
            <a:picLocks noChangeAspect="1" noChangeArrowheads="1"/>
          </p:cNvPicPr>
          <p:nvPr/>
        </p:nvPicPr>
        <p:blipFill>
          <a:blip r:embed="rId3"/>
          <a:srcRect/>
          <a:stretch>
            <a:fillRect/>
          </a:stretch>
        </p:blipFill>
        <p:spPr bwMode="auto">
          <a:xfrm>
            <a:off x="7543800" y="76200"/>
            <a:ext cx="700088" cy="457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3" name="Title 1"/>
          <p:cNvSpPr>
            <a:spLocks noGrp="1"/>
          </p:cNvSpPr>
          <p:nvPr>
            <p:ph type="title"/>
          </p:nvPr>
        </p:nvSpPr>
        <p:spPr/>
        <p:txBody>
          <a:bodyPr/>
          <a:lstStyle/>
          <a:p>
            <a:pPr eaLnBrk="1" hangingPunct="1"/>
            <a:r>
              <a:rPr lang="en-US" smtClean="0"/>
              <a:t>Health Benefits</a:t>
            </a:r>
          </a:p>
        </p:txBody>
      </p:sp>
      <p:graphicFrame>
        <p:nvGraphicFramePr>
          <p:cNvPr id="4" name="Content Placeholder 3"/>
          <p:cNvGraphicFramePr>
            <a:graphicFrameLocks noGrp="1"/>
          </p:cNvGraphicFramePr>
          <p:nvPr>
            <p:ph idx="1"/>
          </p:nvPr>
        </p:nvGraphicFramePr>
        <p:xfrm>
          <a:off x="3048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04835" name="Rectangle 1"/>
          <p:cNvSpPr>
            <a:spLocks noChangeArrowheads="1"/>
          </p:cNvSpPr>
          <p:nvPr/>
        </p:nvSpPr>
        <p:spPr bwMode="auto">
          <a:xfrm>
            <a:off x="2933700" y="6324600"/>
            <a:ext cx="2933700" cy="230188"/>
          </a:xfrm>
          <a:prstGeom prst="rect">
            <a:avLst/>
          </a:prstGeom>
          <a:noFill/>
          <a:ln w="9525">
            <a:noFill/>
            <a:miter lim="800000"/>
            <a:headEnd/>
            <a:tailEnd/>
          </a:ln>
        </p:spPr>
        <p:txBody>
          <a:bodyPr wrap="none" anchor="ctr">
            <a:spAutoFit/>
          </a:bodyPr>
          <a:lstStyle/>
          <a:p>
            <a:pPr algn="ctr"/>
            <a:r>
              <a:rPr lang="en-US" sz="900">
                <a:latin typeface="Calibri" pitchFamily="34" charset="0"/>
                <a:ea typeface="Calibri" pitchFamily="34" charset="0"/>
                <a:cs typeface="Times New Roman" pitchFamily="18" charset="0"/>
              </a:rPr>
              <a:t>Source: http://www.nutristrategy.com/fitness/cycling.htm</a:t>
            </a:r>
            <a:endParaRPr lang="en-US">
              <a:ea typeface="Calibri" pitchFamily="34" charset="0"/>
              <a:cs typeface="Times New Roman" pitchFamily="18" charset="0"/>
            </a:endParaRPr>
          </a:p>
        </p:txBody>
      </p:sp>
      <p:sp>
        <p:nvSpPr>
          <p:cNvPr id="7" name="Slide Number Placeholder 6"/>
          <p:cNvSpPr>
            <a:spLocks noGrp="1"/>
          </p:cNvSpPr>
          <p:nvPr>
            <p:ph type="sldNum" sz="quarter" idx="12"/>
          </p:nvPr>
        </p:nvSpPr>
        <p:spPr/>
        <p:txBody>
          <a:bodyPr/>
          <a:lstStyle/>
          <a:p>
            <a:pPr>
              <a:defRPr/>
            </a:pPr>
            <a:fld id="{99C840B1-E409-4587-A0D0-A76315F22336}" type="slidenum">
              <a:rPr lang="en-US" smtClean="0"/>
              <a:pPr>
                <a:defRPr/>
              </a:pPr>
              <a:t>23</a:t>
            </a:fld>
            <a:endParaRPr lang="en-US"/>
          </a:p>
        </p:txBody>
      </p:sp>
      <p:pic>
        <p:nvPicPr>
          <p:cNvPr id="8" name="Picture 1" descr="C:\Documents and Settings\nkdeja01\Local Settings\Temporary Internet Files\Content.IE5\T571PKCF\MCj04378410000[1].wmf"/>
          <p:cNvPicPr>
            <a:picLocks noChangeAspect="1" noChangeArrowheads="1"/>
          </p:cNvPicPr>
          <p:nvPr/>
        </p:nvPicPr>
        <p:blipFill>
          <a:blip r:embed="rId4"/>
          <a:srcRect/>
          <a:stretch>
            <a:fillRect/>
          </a:stretch>
        </p:blipFill>
        <p:spPr bwMode="auto">
          <a:xfrm>
            <a:off x="7086600" y="76200"/>
            <a:ext cx="700088" cy="457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5" name="Rectangle 5"/>
          <p:cNvSpPr>
            <a:spLocks noGrp="1"/>
          </p:cNvSpPr>
          <p:nvPr>
            <p:ph type="title"/>
          </p:nvPr>
        </p:nvSpPr>
        <p:spPr/>
        <p:txBody>
          <a:bodyPr/>
          <a:lstStyle/>
          <a:p>
            <a:r>
              <a:rPr lang="en-US" smtClean="0"/>
              <a:t>Health Benefits</a:t>
            </a:r>
          </a:p>
        </p:txBody>
      </p:sp>
      <p:graphicFrame>
        <p:nvGraphicFramePr>
          <p:cNvPr id="348164" name="Object 2"/>
          <p:cNvGraphicFramePr>
            <a:graphicFrameLocks noGrp="1" noChangeAspect="1"/>
          </p:cNvGraphicFramePr>
          <p:nvPr>
            <p:ph idx="1"/>
          </p:nvPr>
        </p:nvGraphicFramePr>
        <p:xfrm>
          <a:off x="1519238" y="1628775"/>
          <a:ext cx="6105525" cy="4467225"/>
        </p:xfrm>
        <a:graphic>
          <a:graphicData uri="http://schemas.openxmlformats.org/presentationml/2006/ole">
            <mc:AlternateContent xmlns:mc="http://schemas.openxmlformats.org/markup-compatibility/2006">
              <mc:Choice xmlns:v="urn:schemas-microsoft-com:vml" Requires="v">
                <p:oleObj spid="_x0000_s348169" name="Chart" r:id="rId4" imgW="6105378" imgH="4467149" progId="Excel.Sheet.8">
                  <p:embed/>
                </p:oleObj>
              </mc:Choice>
              <mc:Fallback>
                <p:oleObj name="Chart" r:id="rId4" imgW="6105378" imgH="4467149"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9238" y="1628775"/>
                        <a:ext cx="610552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 name="Picture 1" descr="C:\Documents and Settings\nkdeja01\Local Settings\Temporary Internet Files\Content.IE5\T571PKCF\MCj04378410000[1].wmf"/>
          <p:cNvPicPr>
            <a:picLocks noChangeAspect="1" noChangeArrowheads="1"/>
          </p:cNvPicPr>
          <p:nvPr/>
        </p:nvPicPr>
        <p:blipFill>
          <a:blip r:embed="rId6"/>
          <a:srcRect/>
          <a:stretch>
            <a:fillRect/>
          </a:stretch>
        </p:blipFill>
        <p:spPr bwMode="auto">
          <a:xfrm>
            <a:off x="6934200" y="76200"/>
            <a:ext cx="700088" cy="457200"/>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a:defRPr/>
            </a:pPr>
            <a:fld id="{0E23D9BA-D89C-467C-87F6-ECB0BC8C17A9}"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29" name="Title 1"/>
          <p:cNvSpPr>
            <a:spLocks noGrp="1"/>
          </p:cNvSpPr>
          <p:nvPr>
            <p:ph type="title"/>
          </p:nvPr>
        </p:nvSpPr>
        <p:spPr/>
        <p:txBody>
          <a:bodyPr/>
          <a:lstStyle/>
          <a:p>
            <a:pPr eaLnBrk="1" hangingPunct="1"/>
            <a:r>
              <a:rPr lang="en-US" smtClean="0"/>
              <a:t>Survey Results</a:t>
            </a:r>
          </a:p>
        </p:txBody>
      </p:sp>
      <p:sp>
        <p:nvSpPr>
          <p:cNvPr id="508930" name="Content Placeholder 5"/>
          <p:cNvSpPr>
            <a:spLocks noGrp="1"/>
          </p:cNvSpPr>
          <p:nvPr>
            <p:ph idx="1"/>
          </p:nvPr>
        </p:nvSpPr>
        <p:spPr/>
        <p:txBody>
          <a:bodyPr/>
          <a:lstStyle/>
          <a:p>
            <a:pPr eaLnBrk="1" hangingPunct="1"/>
            <a:r>
              <a:rPr lang="en-US" sz="2000" smtClean="0"/>
              <a:t>I would walk or bike for transportation in order to improve my health. </a:t>
            </a:r>
          </a:p>
        </p:txBody>
      </p:sp>
      <p:graphicFrame>
        <p:nvGraphicFramePr>
          <p:cNvPr id="5" name="Chart 4"/>
          <p:cNvGraphicFramePr/>
          <p:nvPr/>
        </p:nvGraphicFramePr>
        <p:xfrm>
          <a:off x="685800" y="2057400"/>
          <a:ext cx="7467600" cy="4491038"/>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1" descr="C:\Documents and Settings\nkdeja01\Local Settings\Temporary Internet Files\Content.IE5\T571PKCF\MCj04378410000[1].wmf"/>
          <p:cNvPicPr>
            <a:picLocks noChangeAspect="1" noChangeArrowheads="1"/>
          </p:cNvPicPr>
          <p:nvPr/>
        </p:nvPicPr>
        <p:blipFill>
          <a:blip r:embed="rId4"/>
          <a:srcRect/>
          <a:stretch>
            <a:fillRect/>
          </a:stretch>
        </p:blipFill>
        <p:spPr bwMode="auto">
          <a:xfrm>
            <a:off x="8367713" y="76200"/>
            <a:ext cx="700087" cy="457200"/>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pPr>
              <a:defRPr/>
            </a:pPr>
            <a:fld id="{1A63B839-A72D-4943-A743-D29E6B9E9D82}"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7" name="Title 1"/>
          <p:cNvSpPr>
            <a:spLocks noGrp="1"/>
          </p:cNvSpPr>
          <p:nvPr>
            <p:ph type="title"/>
          </p:nvPr>
        </p:nvSpPr>
        <p:spPr/>
        <p:txBody>
          <a:bodyPr/>
          <a:lstStyle/>
          <a:p>
            <a:pPr eaLnBrk="1" hangingPunct="1"/>
            <a:r>
              <a:rPr lang="en-US" smtClean="0"/>
              <a:t>Health Impacts of Bicycling</a:t>
            </a:r>
          </a:p>
        </p:txBody>
      </p:sp>
      <p:sp>
        <p:nvSpPr>
          <p:cNvPr id="3" name="Content Placeholder 2"/>
          <p:cNvSpPr>
            <a:spLocks noGrp="1"/>
          </p:cNvSpPr>
          <p:nvPr>
            <p:ph sz="half" idx="1"/>
          </p:nvPr>
        </p:nvSpPr>
        <p:spPr/>
        <p:txBody>
          <a:bodyPr rtlCol="0">
            <a:normAutofit fontScale="85000" lnSpcReduction="20000"/>
          </a:bodyPr>
          <a:lstStyle/>
          <a:p>
            <a:pPr eaLnBrk="1" fontAlgn="auto" hangingPunct="1">
              <a:spcAft>
                <a:spcPts val="0"/>
              </a:spcAft>
              <a:buFont typeface="Arial" pitchFamily="34" charset="0"/>
              <a:buChar char="•"/>
              <a:defRPr/>
            </a:pPr>
            <a:r>
              <a:rPr lang="en-US" dirty="0" smtClean="0"/>
              <a:t>The built environment influences environmental exposures</a:t>
            </a:r>
          </a:p>
          <a:p>
            <a:pPr eaLnBrk="1" fontAlgn="auto" hangingPunct="1">
              <a:spcAft>
                <a:spcPts val="0"/>
              </a:spcAft>
              <a:buFont typeface="Arial" pitchFamily="34" charset="0"/>
              <a:buChar char="•"/>
              <a:defRPr/>
            </a:pPr>
            <a:r>
              <a:rPr lang="en-US" i="1" dirty="0" smtClean="0"/>
              <a:t>Roads </a:t>
            </a:r>
            <a:r>
              <a:rPr lang="en-US" i="1" dirty="0"/>
              <a:t>should be </a:t>
            </a:r>
            <a:r>
              <a:rPr lang="en-US" i="1" dirty="0" smtClean="0"/>
              <a:t>designed </a:t>
            </a:r>
            <a:r>
              <a:rPr lang="en-US" i="1" dirty="0"/>
              <a:t>for the most vulnerable users, not the maximum number of </a:t>
            </a:r>
            <a:r>
              <a:rPr lang="en-US" i="1" dirty="0" smtClean="0"/>
              <a:t>cars – </a:t>
            </a:r>
            <a:r>
              <a:rPr lang="en-US" dirty="0" smtClean="0"/>
              <a:t>Mapes</a:t>
            </a:r>
            <a:r>
              <a:rPr lang="en-US" baseline="30000" dirty="0" smtClean="0"/>
              <a:t>18</a:t>
            </a:r>
          </a:p>
          <a:p>
            <a:pPr eaLnBrk="1" fontAlgn="auto" hangingPunct="1">
              <a:spcAft>
                <a:spcPts val="0"/>
              </a:spcAft>
              <a:buFont typeface="Arial" pitchFamily="34" charset="0"/>
              <a:buChar char="•"/>
              <a:defRPr/>
            </a:pPr>
            <a:r>
              <a:rPr lang="en-US" dirty="0" smtClean="0"/>
              <a:t>Increased </a:t>
            </a:r>
            <a:r>
              <a:rPr lang="en-US" dirty="0"/>
              <a:t>opportunities for biking in the built environment encourage physical </a:t>
            </a:r>
            <a:r>
              <a:rPr lang="en-US" dirty="0" smtClean="0"/>
              <a:t>activity</a:t>
            </a:r>
          </a:p>
          <a:p>
            <a:pPr eaLnBrk="1" fontAlgn="auto" hangingPunct="1">
              <a:spcAft>
                <a:spcPts val="0"/>
              </a:spcAft>
              <a:buFont typeface="Arial" pitchFamily="34" charset="0"/>
              <a:buChar char="•"/>
              <a:defRPr/>
            </a:pPr>
            <a:r>
              <a:rPr lang="en-US" dirty="0" smtClean="0"/>
              <a:t>KY health indicators reveal a need for increased physical activity</a:t>
            </a:r>
            <a:endParaRPr lang="en-US" dirty="0"/>
          </a:p>
        </p:txBody>
      </p:sp>
      <p:sp>
        <p:nvSpPr>
          <p:cNvPr id="510979" name="Rectangle 6"/>
          <p:cNvSpPr>
            <a:spLocks noChangeArrowheads="1"/>
          </p:cNvSpPr>
          <p:nvPr/>
        </p:nvSpPr>
        <p:spPr bwMode="auto">
          <a:xfrm>
            <a:off x="4648200" y="6019800"/>
            <a:ext cx="4038600" cy="230188"/>
          </a:xfrm>
          <a:prstGeom prst="rect">
            <a:avLst/>
          </a:prstGeom>
          <a:noFill/>
          <a:ln w="9525">
            <a:noFill/>
            <a:miter lim="800000"/>
            <a:headEnd/>
            <a:tailEnd/>
          </a:ln>
        </p:spPr>
        <p:txBody>
          <a:bodyPr>
            <a:spAutoFit/>
          </a:bodyPr>
          <a:lstStyle/>
          <a:p>
            <a:pPr algn="ctr"/>
            <a:r>
              <a:rPr lang="en-US" sz="900">
                <a:latin typeface="Calibri" pitchFamily="34" charset="0"/>
              </a:rPr>
              <a:t>http://latimes.image2.trb.com/lanews/media/photo/2009-08/48909182.jpg</a:t>
            </a:r>
          </a:p>
        </p:txBody>
      </p:sp>
      <p:pic>
        <p:nvPicPr>
          <p:cNvPr id="8" name="Picture 1" descr="C:\Documents and Settings\nkdeja01\Local Settings\Temporary Internet Files\Content.IE5\T571PKCF\MCj04378410000[1].wmf"/>
          <p:cNvPicPr>
            <a:picLocks noChangeAspect="1" noChangeArrowheads="1"/>
          </p:cNvPicPr>
          <p:nvPr/>
        </p:nvPicPr>
        <p:blipFill>
          <a:blip r:embed="rId3"/>
          <a:srcRect/>
          <a:stretch>
            <a:fillRect/>
          </a:stretch>
        </p:blipFill>
        <p:spPr bwMode="auto">
          <a:xfrm>
            <a:off x="8153400" y="76200"/>
            <a:ext cx="700088" cy="457200"/>
          </a:xfrm>
          <a:prstGeom prst="rect">
            <a:avLst/>
          </a:prstGeom>
          <a:ln>
            <a:noFill/>
          </a:ln>
          <a:effectLst>
            <a:outerShdw blurRad="292100" dist="139700" dir="2700000" algn="tl" rotWithShape="0">
              <a:srgbClr val="333333">
                <a:alpha val="65000"/>
              </a:srgbClr>
            </a:outerShdw>
          </a:effectLst>
        </p:spPr>
      </p:pic>
      <p:pic>
        <p:nvPicPr>
          <p:cNvPr id="22530" name="Picture 2" descr="http://www.latimes.com/media/photo/2009-08/48909182.jpg"/>
          <p:cNvPicPr>
            <a:picLocks noGrp="1" noChangeAspect="1" noChangeArrowheads="1"/>
          </p:cNvPicPr>
          <p:nvPr>
            <p:ph sz="half" idx="2"/>
          </p:nvPr>
        </p:nvPicPr>
        <p:blipFill>
          <a:blip r:embed="rId4" cstate="screen"/>
          <a:srcRect/>
          <a:stretch>
            <a:fillRect/>
          </a:stretch>
        </p:blipFill>
        <p:spPr>
          <a:xfrm>
            <a:off x="4602480" y="1828800"/>
            <a:ext cx="3931920" cy="3789266"/>
          </a:xfrm>
          <a:solidFill>
            <a:srgbClr val="FFFFFF">
              <a:shade val="85000"/>
            </a:srgbClr>
          </a:solidFill>
          <a:ln w="190500" cap="sq">
            <a:solidFill>
              <a:srgbClr val="FFFFFF"/>
            </a:solidFill>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Slide Number Placeholder 6"/>
          <p:cNvSpPr>
            <a:spLocks noGrp="1"/>
          </p:cNvSpPr>
          <p:nvPr>
            <p:ph type="sldNum" sz="quarter" idx="12"/>
          </p:nvPr>
        </p:nvSpPr>
        <p:spPr/>
        <p:txBody>
          <a:bodyPr/>
          <a:lstStyle/>
          <a:p>
            <a:pPr>
              <a:defRPr/>
            </a:pPr>
            <a:fld id="{D1690B02-B8D0-413C-8178-481F7DB522CB}"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5" name="Title 3"/>
          <p:cNvSpPr>
            <a:spLocks noGrp="1"/>
          </p:cNvSpPr>
          <p:nvPr>
            <p:ph type="title"/>
          </p:nvPr>
        </p:nvSpPr>
        <p:spPr/>
        <p:txBody>
          <a:bodyPr/>
          <a:lstStyle/>
          <a:p>
            <a:pPr eaLnBrk="1" hangingPunct="1"/>
            <a:r>
              <a:rPr lang="en-US" smtClean="0"/>
              <a:t>Environmental Impacts</a:t>
            </a:r>
          </a:p>
        </p:txBody>
      </p:sp>
      <p:pic>
        <p:nvPicPr>
          <p:cNvPr id="513026" name="Picture 9" descr="co2"/>
          <p:cNvPicPr>
            <a:picLocks noGrp="1" noChangeAspect="1" noChangeArrowheads="1"/>
          </p:cNvPicPr>
          <p:nvPr>
            <p:ph idx="1"/>
          </p:nvPr>
        </p:nvPicPr>
        <p:blipFill>
          <a:blip r:embed="rId3"/>
          <a:srcRect/>
          <a:stretch>
            <a:fillRect/>
          </a:stretch>
        </p:blipFill>
        <p:spPr>
          <a:xfrm>
            <a:off x="1219200" y="1524000"/>
            <a:ext cx="6745288" cy="5211763"/>
          </a:xfrm>
        </p:spPr>
      </p:pic>
      <p:sp>
        <p:nvSpPr>
          <p:cNvPr id="6" name="Slide Number Placeholder 5"/>
          <p:cNvSpPr>
            <a:spLocks noGrp="1"/>
          </p:cNvSpPr>
          <p:nvPr>
            <p:ph type="sldNum" sz="quarter" idx="12"/>
          </p:nvPr>
        </p:nvSpPr>
        <p:spPr/>
        <p:txBody>
          <a:bodyPr/>
          <a:lstStyle/>
          <a:p>
            <a:pPr>
              <a:defRPr/>
            </a:pPr>
            <a:fld id="{8220DC1E-40AC-4D5F-B5DC-E201E7B585EF}" type="slidenum">
              <a:rPr lang="en-US" smtClean="0"/>
              <a:pPr>
                <a:defRPr/>
              </a:pPr>
              <a:t>27</a:t>
            </a:fld>
            <a:endParaRPr lang="en-US"/>
          </a:p>
        </p:txBody>
      </p:sp>
      <p:pic>
        <p:nvPicPr>
          <p:cNvPr id="7" name="Picture 1" descr="C:\Documents and Settings\nkdeja01\Local Settings\Temporary Internet Files\Content.IE5\T571PKCF\MCj04378410000[1].wmf"/>
          <p:cNvPicPr>
            <a:picLocks noChangeAspect="1" noChangeArrowheads="1"/>
          </p:cNvPicPr>
          <p:nvPr/>
        </p:nvPicPr>
        <p:blipFill>
          <a:blip r:embed="rId4"/>
          <a:srcRect/>
          <a:stretch>
            <a:fillRect/>
          </a:stretch>
        </p:blipFill>
        <p:spPr bwMode="auto">
          <a:xfrm>
            <a:off x="4343400" y="76200"/>
            <a:ext cx="700088" cy="457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Grp="1" noChangeAspect="1"/>
          </p:cNvGraphicFramePr>
          <p:nvPr>
            <p:ph sz="half" idx="2"/>
          </p:nvPr>
        </p:nvGraphicFramePr>
        <p:xfrm>
          <a:off x="4648200" y="2824163"/>
          <a:ext cx="4038600" cy="2076450"/>
        </p:xfrm>
        <a:graphic>
          <a:graphicData uri="http://schemas.openxmlformats.org/presentationml/2006/ole">
            <mc:AlternateContent xmlns:mc="http://schemas.openxmlformats.org/markup-compatibility/2006">
              <mc:Choice xmlns:v="urn:schemas-microsoft-com:vml" Requires="v">
                <p:oleObj spid="_x0000_s1031" name="Chart" r:id="rId4" imgW="6429440" imgH="3305303" progId="Excel.Sheet.8">
                  <p:embed/>
                </p:oleObj>
              </mc:Choice>
              <mc:Fallback>
                <p:oleObj name="Chart" r:id="rId4" imgW="6429440" imgH="3305303"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824163"/>
                        <a:ext cx="4038600" cy="207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 name="Rectangle 4"/>
          <p:cNvSpPr>
            <a:spLocks noGrp="1" noChangeArrowheads="1"/>
          </p:cNvSpPr>
          <p:nvPr>
            <p:ph type="title"/>
          </p:nvPr>
        </p:nvSpPr>
        <p:spPr/>
        <p:txBody>
          <a:bodyPr/>
          <a:lstStyle/>
          <a:p>
            <a:pPr eaLnBrk="1" hangingPunct="1"/>
            <a:r>
              <a:rPr lang="en-US" sz="4000" smtClean="0"/>
              <a:t>Environmental Impacts</a:t>
            </a:r>
          </a:p>
        </p:txBody>
      </p:sp>
      <p:sp>
        <p:nvSpPr>
          <p:cNvPr id="1028" name="Rectangle 7"/>
          <p:cNvSpPr>
            <a:spLocks noGrp="1" noChangeArrowheads="1"/>
          </p:cNvSpPr>
          <p:nvPr>
            <p:ph type="body" sz="half" idx="1"/>
          </p:nvPr>
        </p:nvSpPr>
        <p:spPr>
          <a:xfrm>
            <a:off x="457200" y="1600200"/>
            <a:ext cx="4343400" cy="4525963"/>
          </a:xfrm>
        </p:spPr>
        <p:txBody>
          <a:bodyPr/>
          <a:lstStyle/>
          <a:p>
            <a:pPr eaLnBrk="1" hangingPunct="1"/>
            <a:r>
              <a:rPr lang="en-US" sz="2800" smtClean="0"/>
              <a:t>US greenhouse gas emissions</a:t>
            </a:r>
          </a:p>
          <a:p>
            <a:pPr lvl="1" eaLnBrk="1" hangingPunct="1"/>
            <a:r>
              <a:rPr lang="en-US" sz="2400" smtClean="0"/>
              <a:t>Carbon dioxide accounts for 80% of GHG emissions in US</a:t>
            </a:r>
          </a:p>
          <a:p>
            <a:pPr lvl="1" eaLnBrk="1" hangingPunct="1"/>
            <a:r>
              <a:rPr lang="en-US" sz="2400" smtClean="0"/>
              <a:t>A third of that total is transportation related</a:t>
            </a:r>
          </a:p>
          <a:p>
            <a:pPr lvl="1" eaLnBrk="1" hangingPunct="1"/>
            <a:r>
              <a:rPr lang="en-US" sz="2400" smtClean="0"/>
              <a:t>½ of all car trips are less than 5 miles (Maibach et al. 2009)</a:t>
            </a:r>
          </a:p>
        </p:txBody>
      </p:sp>
      <p:sp>
        <p:nvSpPr>
          <p:cNvPr id="1029" name="Text Box 12"/>
          <p:cNvSpPr txBox="1">
            <a:spLocks noChangeArrowheads="1"/>
          </p:cNvSpPr>
          <p:nvPr/>
        </p:nvSpPr>
        <p:spPr bwMode="auto">
          <a:xfrm>
            <a:off x="4495800" y="5791200"/>
            <a:ext cx="2432050" cy="366713"/>
          </a:xfrm>
          <a:prstGeom prst="rect">
            <a:avLst/>
          </a:prstGeom>
          <a:noFill/>
          <a:ln w="9525">
            <a:noFill/>
            <a:miter lim="800000"/>
            <a:headEnd/>
            <a:tailEnd/>
          </a:ln>
        </p:spPr>
        <p:txBody>
          <a:bodyPr wrap="none">
            <a:spAutoFit/>
          </a:bodyPr>
          <a:lstStyle/>
          <a:p>
            <a:r>
              <a:rPr lang="en-US">
                <a:latin typeface="Calibri" pitchFamily="34" charset="0"/>
              </a:rPr>
              <a:t>Carbon Dioxide (80%)</a:t>
            </a:r>
          </a:p>
        </p:txBody>
      </p:sp>
      <p:sp>
        <p:nvSpPr>
          <p:cNvPr id="1030" name="Text Box 13"/>
          <p:cNvSpPr txBox="1">
            <a:spLocks noChangeArrowheads="1"/>
          </p:cNvSpPr>
          <p:nvPr/>
        </p:nvSpPr>
        <p:spPr bwMode="auto">
          <a:xfrm>
            <a:off x="6156325" y="5675313"/>
            <a:ext cx="184150" cy="366712"/>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1031" name="AutoShape 14"/>
          <p:cNvSpPr>
            <a:spLocks/>
          </p:cNvSpPr>
          <p:nvPr/>
        </p:nvSpPr>
        <p:spPr bwMode="auto">
          <a:xfrm rot="-3518379">
            <a:off x="5181600" y="4191000"/>
            <a:ext cx="1066800" cy="1524000"/>
          </a:xfrm>
          <a:prstGeom prst="leftBrace">
            <a:avLst>
              <a:gd name="adj1" fmla="val 11905"/>
              <a:gd name="adj2" fmla="val 76880"/>
            </a:avLst>
          </a:prstGeom>
          <a:noFill/>
          <a:ln w="15875">
            <a:solidFill>
              <a:schemeClr val="tx1"/>
            </a:solidFill>
            <a:round/>
            <a:headEnd/>
            <a:tailEnd/>
          </a:ln>
        </p:spPr>
        <p:txBody>
          <a:bodyPr wrap="none" anchor="ctr"/>
          <a:lstStyle/>
          <a:p>
            <a:endParaRPr lang="en-US">
              <a:latin typeface="Calibri" pitchFamily="34" charset="0"/>
            </a:endParaRPr>
          </a:p>
        </p:txBody>
      </p:sp>
      <p:sp>
        <p:nvSpPr>
          <p:cNvPr id="1032" name="Text Box 15"/>
          <p:cNvSpPr txBox="1">
            <a:spLocks noChangeArrowheads="1"/>
          </p:cNvSpPr>
          <p:nvPr/>
        </p:nvSpPr>
        <p:spPr bwMode="auto">
          <a:xfrm>
            <a:off x="6096000" y="4191000"/>
            <a:ext cx="1163638" cy="274638"/>
          </a:xfrm>
          <a:prstGeom prst="rect">
            <a:avLst/>
          </a:prstGeom>
          <a:noFill/>
          <a:ln w="9525">
            <a:noFill/>
            <a:miter lim="800000"/>
            <a:headEnd/>
            <a:tailEnd/>
          </a:ln>
        </p:spPr>
        <p:txBody>
          <a:bodyPr wrap="none">
            <a:spAutoFit/>
          </a:bodyPr>
          <a:lstStyle/>
          <a:p>
            <a:r>
              <a:rPr lang="en-US" sz="1200">
                <a:latin typeface="Calibri" pitchFamily="34" charset="0"/>
              </a:rPr>
              <a:t>Transportation</a:t>
            </a:r>
          </a:p>
        </p:txBody>
      </p:sp>
      <p:sp>
        <p:nvSpPr>
          <p:cNvPr id="1033" name="Text Box 18"/>
          <p:cNvSpPr txBox="1">
            <a:spLocks noChangeArrowheads="1"/>
          </p:cNvSpPr>
          <p:nvPr/>
        </p:nvSpPr>
        <p:spPr bwMode="auto">
          <a:xfrm>
            <a:off x="7315200" y="3657600"/>
            <a:ext cx="565150" cy="274638"/>
          </a:xfrm>
          <a:prstGeom prst="rect">
            <a:avLst/>
          </a:prstGeom>
          <a:noFill/>
          <a:ln w="9525">
            <a:noFill/>
            <a:miter lim="800000"/>
            <a:headEnd/>
            <a:tailEnd/>
          </a:ln>
        </p:spPr>
        <p:txBody>
          <a:bodyPr wrap="none">
            <a:spAutoFit/>
          </a:bodyPr>
          <a:lstStyle/>
          <a:p>
            <a:r>
              <a:rPr lang="en-US" sz="1200">
                <a:latin typeface="Calibri" pitchFamily="34" charset="0"/>
              </a:rPr>
              <a:t>Other</a:t>
            </a:r>
          </a:p>
        </p:txBody>
      </p:sp>
      <p:sp>
        <p:nvSpPr>
          <p:cNvPr id="12" name="Slide Number Placeholder 11"/>
          <p:cNvSpPr>
            <a:spLocks noGrp="1"/>
          </p:cNvSpPr>
          <p:nvPr>
            <p:ph type="sldNum" sz="quarter" idx="12"/>
          </p:nvPr>
        </p:nvSpPr>
        <p:spPr/>
        <p:txBody>
          <a:bodyPr/>
          <a:lstStyle/>
          <a:p>
            <a:pPr>
              <a:defRPr/>
            </a:pPr>
            <a:fld id="{16225193-724D-442C-AF10-86850EBCC23F}" type="slidenum">
              <a:rPr lang="en-US" smtClean="0"/>
              <a:pPr>
                <a:defRPr/>
              </a:pPr>
              <a:t>28</a:t>
            </a:fld>
            <a:endParaRPr lang="en-US"/>
          </a:p>
        </p:txBody>
      </p:sp>
      <p:pic>
        <p:nvPicPr>
          <p:cNvPr id="13" name="Picture 1" descr="C:\Documents and Settings\nkdeja01\Local Settings\Temporary Internet Files\Content.IE5\T571PKCF\MCj04378410000[1].wmf"/>
          <p:cNvPicPr>
            <a:picLocks noChangeAspect="1" noChangeArrowheads="1"/>
          </p:cNvPicPr>
          <p:nvPr/>
        </p:nvPicPr>
        <p:blipFill>
          <a:blip r:embed="rId6"/>
          <a:srcRect/>
          <a:stretch>
            <a:fillRect/>
          </a:stretch>
        </p:blipFill>
        <p:spPr bwMode="auto">
          <a:xfrm>
            <a:off x="4495800" y="76200"/>
            <a:ext cx="700088" cy="457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5" name="Title 1"/>
          <p:cNvSpPr>
            <a:spLocks noGrp="1"/>
          </p:cNvSpPr>
          <p:nvPr>
            <p:ph type="title" idx="4294967295"/>
          </p:nvPr>
        </p:nvSpPr>
        <p:spPr/>
        <p:txBody>
          <a:bodyPr/>
          <a:lstStyle/>
          <a:p>
            <a:pPr eaLnBrk="1" hangingPunct="1"/>
            <a:r>
              <a:rPr lang="en-US" smtClean="0"/>
              <a:t>Health Deterrents</a:t>
            </a:r>
          </a:p>
        </p:txBody>
      </p:sp>
      <p:graphicFrame>
        <p:nvGraphicFramePr>
          <p:cNvPr id="4" name="Content Placeholder 3"/>
          <p:cNvGraphicFramePr>
            <a:graphicFrameLocks noGrp="1"/>
          </p:cNvGraphicFramePr>
          <p:nvPr>
            <p:ph idx="4294967295"/>
          </p:nvPr>
        </p:nvGraphicFramePr>
        <p:xfrm>
          <a:off x="228600" y="1324356"/>
          <a:ext cx="8754428" cy="4974336"/>
        </p:xfrm>
        <a:graphic>
          <a:graphicData uri="http://schemas.openxmlformats.org/drawingml/2006/table">
            <a:tbl>
              <a:tblPr firstRow="1" firstCol="1">
                <a:effectLst>
                  <a:innerShdw blurRad="114300">
                    <a:prstClr val="black"/>
                  </a:innerShdw>
                </a:effectLst>
                <a:tableStyleId>{69C7853C-536D-4A76-A0AE-DD22124D55A5}</a:tableStyleId>
              </a:tblPr>
              <a:tblGrid>
                <a:gridCol w="2511743"/>
                <a:gridCol w="1223010"/>
                <a:gridCol w="1370647"/>
                <a:gridCol w="3649028"/>
              </a:tblGrid>
              <a:tr h="0">
                <a:tc>
                  <a:txBody>
                    <a:bodyPr/>
                    <a:lstStyle/>
                    <a:p>
                      <a:pPr marL="0" marR="0">
                        <a:lnSpc>
                          <a:spcPct val="115000"/>
                        </a:lnSpc>
                        <a:spcBef>
                          <a:spcPts val="0"/>
                        </a:spcBef>
                        <a:spcAft>
                          <a:spcPts val="0"/>
                        </a:spcAft>
                      </a:pPr>
                      <a:r>
                        <a:rPr lang="en-US" sz="1600" dirty="0"/>
                        <a:t>Traffic-Related Air Pollutant</a:t>
                      </a:r>
                      <a:endParaRPr lang="en-US" sz="1600" dirty="0">
                        <a:latin typeface="Calibri"/>
                        <a:ea typeface="Calibri"/>
                        <a:cs typeface="Times New Roman"/>
                      </a:endParaRPr>
                    </a:p>
                  </a:txBody>
                  <a:tcPr marL="68580" marR="68580" marT="0" marB="0" anchor="ctr"/>
                </a:tc>
                <a:tc>
                  <a:txBody>
                    <a:bodyPr/>
                    <a:lstStyle/>
                    <a:p>
                      <a:pPr marL="0" marR="0" algn="ctr">
                        <a:lnSpc>
                          <a:spcPct val="100000"/>
                        </a:lnSpc>
                        <a:spcBef>
                          <a:spcPts val="0"/>
                        </a:spcBef>
                        <a:spcAft>
                          <a:spcPts val="0"/>
                        </a:spcAft>
                      </a:pPr>
                      <a:r>
                        <a:rPr lang="en-US" sz="1600" dirty="0"/>
                        <a:t>Vehicular Contribution</a:t>
                      </a:r>
                      <a:endParaRPr lang="en-US" sz="1600" dirty="0">
                        <a:latin typeface="Calibri"/>
                        <a:ea typeface="Calibri"/>
                        <a:cs typeface="Times New Roman"/>
                      </a:endParaRPr>
                    </a:p>
                  </a:txBody>
                  <a:tcPr marL="68580" marR="68580" marT="0" marB="0" anchor="ctr"/>
                </a:tc>
                <a:tc>
                  <a:txBody>
                    <a:bodyPr/>
                    <a:lstStyle/>
                    <a:p>
                      <a:pPr marL="0" marR="0" algn="ctr">
                        <a:lnSpc>
                          <a:spcPct val="100000"/>
                        </a:lnSpc>
                        <a:spcBef>
                          <a:spcPts val="0"/>
                        </a:spcBef>
                        <a:spcAft>
                          <a:spcPts val="0"/>
                        </a:spcAft>
                      </a:pPr>
                      <a:r>
                        <a:rPr lang="en-US" sz="1600" dirty="0"/>
                        <a:t>Traffic  Emission Type </a:t>
                      </a:r>
                      <a:endParaRPr lang="en-US" sz="16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t>Health Effects</a:t>
                      </a:r>
                      <a:endParaRPr lang="en-US" sz="1600" dirty="0">
                        <a:latin typeface="Calibri"/>
                        <a:ea typeface="Calibri"/>
                        <a:cs typeface="Times New Roman"/>
                      </a:endParaRPr>
                    </a:p>
                  </a:txBody>
                  <a:tcPr marL="68580" marR="68580" marT="0" marB="0" anchor="ctr"/>
                </a:tc>
              </a:tr>
              <a:tr h="0">
                <a:tc>
                  <a:txBody>
                    <a:bodyPr/>
                    <a:lstStyle/>
                    <a:p>
                      <a:pPr marL="0" marR="0">
                        <a:lnSpc>
                          <a:spcPct val="115000"/>
                        </a:lnSpc>
                        <a:spcBef>
                          <a:spcPts val="0"/>
                        </a:spcBef>
                        <a:spcAft>
                          <a:spcPts val="0"/>
                        </a:spcAft>
                      </a:pPr>
                      <a:r>
                        <a:rPr lang="en-US" sz="1600"/>
                        <a:t>Carbon monoxide (CO)</a:t>
                      </a:r>
                      <a:endParaRPr lang="en-US" sz="16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t>77%</a:t>
                      </a:r>
                      <a:endParaRPr lang="en-US" sz="16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t>Primary Pollutant</a:t>
                      </a:r>
                      <a:endParaRPr lang="en-US" sz="1600" dirty="0">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600"/>
                        <a:t>Mortality in enclosed areas</a:t>
                      </a:r>
                      <a:endParaRPr lang="en-US" sz="1600">
                        <a:latin typeface="Calibri"/>
                        <a:ea typeface="Calibri"/>
                        <a:cs typeface="Times New Roman"/>
                      </a:endParaRPr>
                    </a:p>
                  </a:txBody>
                  <a:tcPr marL="68580" marR="68580" marT="0" marB="0" anchor="ctr"/>
                </a:tc>
              </a:tr>
              <a:tr h="0">
                <a:tc>
                  <a:txBody>
                    <a:bodyPr/>
                    <a:lstStyle/>
                    <a:p>
                      <a:pPr marL="0" marR="0">
                        <a:lnSpc>
                          <a:spcPct val="115000"/>
                        </a:lnSpc>
                        <a:spcBef>
                          <a:spcPts val="0"/>
                        </a:spcBef>
                        <a:spcAft>
                          <a:spcPts val="0"/>
                        </a:spcAft>
                      </a:pPr>
                      <a:r>
                        <a:rPr lang="en-US" sz="1600"/>
                        <a:t>Oxides of nitrogen (NOx)</a:t>
                      </a:r>
                      <a:endParaRPr lang="en-US" sz="16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t>56%</a:t>
                      </a:r>
                      <a:endParaRPr lang="en-US" sz="16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t>Primary Pollutant</a:t>
                      </a:r>
                      <a:endParaRPr lang="en-US" sz="1600" dirty="0">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600"/>
                        <a:t>Airway irritation</a:t>
                      </a:r>
                      <a:endParaRPr lang="en-US" sz="1600">
                        <a:latin typeface="Calibri"/>
                        <a:ea typeface="Calibri"/>
                        <a:cs typeface="Times New Roman"/>
                      </a:endParaRPr>
                    </a:p>
                  </a:txBody>
                  <a:tcPr marL="68580" marR="68580" marT="0" marB="0" anchor="ctr"/>
                </a:tc>
              </a:tr>
              <a:tr h="0">
                <a:tc>
                  <a:txBody>
                    <a:bodyPr/>
                    <a:lstStyle/>
                    <a:p>
                      <a:pPr marL="0" marR="0">
                        <a:lnSpc>
                          <a:spcPct val="115000"/>
                        </a:lnSpc>
                        <a:spcBef>
                          <a:spcPts val="0"/>
                        </a:spcBef>
                        <a:spcAft>
                          <a:spcPts val="0"/>
                        </a:spcAft>
                      </a:pPr>
                      <a:r>
                        <a:rPr lang="en-US" sz="1600"/>
                        <a:t>Oxides of sulfur (SOx)</a:t>
                      </a:r>
                      <a:endParaRPr lang="en-US" sz="16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t>7%</a:t>
                      </a:r>
                      <a:endParaRPr lang="en-US" sz="16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t>Primary Pollutant</a:t>
                      </a:r>
                      <a:endParaRPr lang="en-US" sz="1600">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600"/>
                        <a:t>Airway irritation</a:t>
                      </a:r>
                      <a:endParaRPr lang="en-US" sz="1600">
                        <a:latin typeface="Calibri"/>
                        <a:ea typeface="Calibri"/>
                        <a:cs typeface="Times New Roman"/>
                      </a:endParaRPr>
                    </a:p>
                  </a:txBody>
                  <a:tcPr marL="68580" marR="68580" marT="0" marB="0" anchor="ctr"/>
                </a:tc>
              </a:tr>
              <a:tr h="0">
                <a:tc>
                  <a:txBody>
                    <a:bodyPr/>
                    <a:lstStyle/>
                    <a:p>
                      <a:pPr marL="0" marR="0">
                        <a:lnSpc>
                          <a:spcPct val="115000"/>
                        </a:lnSpc>
                        <a:spcBef>
                          <a:spcPts val="0"/>
                        </a:spcBef>
                        <a:spcAft>
                          <a:spcPts val="0"/>
                        </a:spcAft>
                      </a:pPr>
                      <a:r>
                        <a:rPr lang="en-US" sz="1600"/>
                        <a:t>Ozone (O</a:t>
                      </a:r>
                      <a:r>
                        <a:rPr lang="en-US" sz="1600" baseline="-25000"/>
                        <a:t>3</a:t>
                      </a:r>
                      <a:r>
                        <a:rPr lang="en-US" sz="1600"/>
                        <a:t>)</a:t>
                      </a:r>
                      <a:endParaRPr lang="en-US" sz="16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t>N/A</a:t>
                      </a:r>
                      <a:endParaRPr lang="en-US" sz="16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t>Secondary Pollutant</a:t>
                      </a:r>
                      <a:endParaRPr lang="en-US" sz="1600">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600" dirty="0"/>
                        <a:t>Airway irritation; </a:t>
                      </a:r>
                      <a:r>
                        <a:rPr lang="en-US" sz="1600" dirty="0" smtClean="0"/>
                        <a:t>asthma; </a:t>
                      </a:r>
                      <a:r>
                        <a:rPr lang="en-US" sz="1600" dirty="0"/>
                        <a:t>impaired lung development in children; short- and long-term respiratory damage</a:t>
                      </a:r>
                      <a:endParaRPr lang="en-US" sz="1600" dirty="0">
                        <a:latin typeface="Calibri"/>
                        <a:ea typeface="Calibri"/>
                        <a:cs typeface="Times New Roman"/>
                      </a:endParaRPr>
                    </a:p>
                  </a:txBody>
                  <a:tcPr marL="68580" marR="68580" marT="0" marB="0" anchor="ctr"/>
                </a:tc>
              </a:tr>
              <a:tr h="0">
                <a:tc>
                  <a:txBody>
                    <a:bodyPr/>
                    <a:lstStyle/>
                    <a:p>
                      <a:pPr marL="0" marR="0">
                        <a:lnSpc>
                          <a:spcPct val="115000"/>
                        </a:lnSpc>
                        <a:spcBef>
                          <a:spcPts val="0"/>
                        </a:spcBef>
                        <a:spcAft>
                          <a:spcPts val="0"/>
                        </a:spcAft>
                      </a:pPr>
                      <a:r>
                        <a:rPr lang="en-US" sz="1600" dirty="0"/>
                        <a:t>Particulate matter (PM)</a:t>
                      </a:r>
                      <a:endParaRPr lang="en-US" sz="16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t>25% (PM</a:t>
                      </a:r>
                      <a:r>
                        <a:rPr lang="en-US" sz="1600" baseline="-25000" dirty="0"/>
                        <a:t>10</a:t>
                      </a:r>
                      <a:r>
                        <a:rPr lang="en-US" sz="1600" dirty="0"/>
                        <a:t>)</a:t>
                      </a:r>
                      <a:endParaRPr lang="en-US" sz="16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smtClean="0"/>
                        <a:t>Primary, Secondary </a:t>
                      </a:r>
                      <a:r>
                        <a:rPr lang="en-US" sz="1600" dirty="0"/>
                        <a:t>Pollutant</a:t>
                      </a:r>
                      <a:endParaRPr lang="en-US" sz="1600" dirty="0">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600" dirty="0" smtClean="0"/>
                        <a:t>Asthma; </a:t>
                      </a:r>
                      <a:r>
                        <a:rPr lang="en-US" sz="1600" dirty="0"/>
                        <a:t>cancer mortality; </a:t>
                      </a:r>
                      <a:r>
                        <a:rPr lang="en-US" sz="1600" dirty="0" smtClean="0"/>
                        <a:t>lung cancer (PM2.5); cardiopulmonary </a:t>
                      </a:r>
                      <a:r>
                        <a:rPr lang="en-US" sz="1600" dirty="0"/>
                        <a:t>mortality; cardiovascular disease mortality (PM</a:t>
                      </a:r>
                      <a:r>
                        <a:rPr lang="en-US" sz="1600" baseline="-25000" dirty="0"/>
                        <a:t>2.5</a:t>
                      </a:r>
                      <a:r>
                        <a:rPr lang="en-US" sz="1600" dirty="0"/>
                        <a:t>); impaired lung development in children; </a:t>
                      </a:r>
                      <a:r>
                        <a:rPr lang="en-US" sz="1600" dirty="0" smtClean="0"/>
                        <a:t>pulmonary </a:t>
                      </a:r>
                      <a:r>
                        <a:rPr lang="en-US" sz="1600" dirty="0"/>
                        <a:t>disease mortality; reduced life expectancy; respiratory irritation; respiratory disease mortality</a:t>
                      </a:r>
                      <a:endParaRPr lang="en-US" sz="1600" dirty="0">
                        <a:latin typeface="Calibri"/>
                        <a:ea typeface="Calibri"/>
                        <a:cs typeface="Times New Roman"/>
                      </a:endParaRPr>
                    </a:p>
                  </a:txBody>
                  <a:tcPr marL="68580" marR="68580" marT="0" marB="0" anchor="ctr"/>
                </a:tc>
              </a:tr>
            </a:tbl>
          </a:graphicData>
        </a:graphic>
      </p:graphicFrame>
      <p:sp>
        <p:nvSpPr>
          <p:cNvPr id="518147" name="Rectangle 4"/>
          <p:cNvSpPr>
            <a:spLocks noChangeArrowheads="1"/>
          </p:cNvSpPr>
          <p:nvPr/>
        </p:nvSpPr>
        <p:spPr bwMode="auto">
          <a:xfrm>
            <a:off x="3559175" y="6400800"/>
            <a:ext cx="2079625" cy="230188"/>
          </a:xfrm>
          <a:prstGeom prst="rect">
            <a:avLst/>
          </a:prstGeom>
          <a:noFill/>
          <a:ln w="9525">
            <a:noFill/>
            <a:miter lim="800000"/>
            <a:headEnd/>
            <a:tailEnd/>
          </a:ln>
        </p:spPr>
        <p:txBody>
          <a:bodyPr wrap="none">
            <a:spAutoFit/>
          </a:bodyPr>
          <a:lstStyle/>
          <a:p>
            <a:r>
              <a:rPr lang="en-US" sz="900">
                <a:latin typeface="Calibri" pitchFamily="34" charset="0"/>
              </a:rPr>
              <a:t>Source: Frumkin Frank and Jackson 2004</a:t>
            </a:r>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3D43F13D-2407-40B1-B2F3-C85AAA766149}" type="slidenum">
              <a:rPr lang="en-US" sz="1200">
                <a:solidFill>
                  <a:schemeClr val="tx1">
                    <a:tint val="75000"/>
                  </a:schemeClr>
                </a:solidFill>
                <a:latin typeface="+mn-lt"/>
                <a:cs typeface="+mn-cs"/>
              </a:rPr>
              <a:pPr algn="r" fontAlgn="auto">
                <a:spcBef>
                  <a:spcPts val="0"/>
                </a:spcBef>
                <a:spcAft>
                  <a:spcPts val="0"/>
                </a:spcAft>
                <a:defRPr/>
              </a:pPr>
              <a:t>29</a:t>
            </a:fld>
            <a:endParaRPr lang="en-US" sz="1200">
              <a:solidFill>
                <a:schemeClr val="tx1">
                  <a:tint val="75000"/>
                </a:schemeClr>
              </a:solidFill>
              <a:latin typeface="+mn-lt"/>
              <a:cs typeface="+mn-cs"/>
            </a:endParaRPr>
          </a:p>
        </p:txBody>
      </p:sp>
      <p:pic>
        <p:nvPicPr>
          <p:cNvPr id="8" name="Picture 1" descr="C:\Documents and Settings\nkdeja01\Local Settings\Temporary Internet Files\Content.IE5\T571PKCF\MCj04378410000[1].wmf"/>
          <p:cNvPicPr>
            <a:picLocks noChangeAspect="1" noChangeArrowheads="1"/>
          </p:cNvPicPr>
          <p:nvPr/>
        </p:nvPicPr>
        <p:blipFill>
          <a:blip r:embed="rId3"/>
          <a:srcRect/>
          <a:stretch>
            <a:fillRect/>
          </a:stretch>
        </p:blipFill>
        <p:spPr bwMode="auto">
          <a:xfrm>
            <a:off x="6324600" y="76200"/>
            <a:ext cx="700088" cy="457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idx="4294967295"/>
          </p:nvPr>
        </p:nvSpPr>
        <p:spPr/>
        <p:txBody>
          <a:bodyPr/>
          <a:lstStyle/>
          <a:p>
            <a:endParaRPr lang="en-US" smtClean="0"/>
          </a:p>
        </p:txBody>
      </p:sp>
      <p:sp>
        <p:nvSpPr>
          <p:cNvPr id="22530" name="Rectangle 3"/>
          <p:cNvSpPr>
            <a:spLocks noGrp="1"/>
          </p:cNvSpPr>
          <p:nvPr>
            <p:ph type="body" idx="4294967295"/>
          </p:nvPr>
        </p:nvSpPr>
        <p:spPr/>
        <p:txBody>
          <a:bodyPr/>
          <a:lstStyle/>
          <a:p>
            <a:endParaRPr lang="en-US" smtClean="0"/>
          </a:p>
        </p:txBody>
      </p:sp>
      <p:pic>
        <p:nvPicPr>
          <p:cNvPr id="22531" name="Picture 4"/>
          <p:cNvPicPr>
            <a:picLocks noChangeAspect="1" noChangeArrowheads="1"/>
          </p:cNvPicPr>
          <p:nvPr/>
        </p:nvPicPr>
        <p:blipFill>
          <a:blip r:embed="rId3"/>
          <a:srcRect/>
          <a:stretch>
            <a:fillRect/>
          </a:stretch>
        </p:blipFill>
        <p:spPr bwMode="auto">
          <a:xfrm>
            <a:off x="-304800" y="-228600"/>
            <a:ext cx="9753600" cy="7315200"/>
          </a:xfrm>
          <a:prstGeom prst="rect">
            <a:avLst/>
          </a:prstGeom>
          <a:noFill/>
          <a:ln w="9525">
            <a:noFill/>
            <a:miter lim="800000"/>
            <a:headEnd/>
            <a:tailEnd/>
          </a:ln>
        </p:spPr>
      </p:pic>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4BC5556-1E8B-4537-9E40-9211D9915D66}" type="slidenum">
              <a:rPr lang="en-US" sz="1200">
                <a:solidFill>
                  <a:schemeClr val="tx1">
                    <a:tint val="75000"/>
                  </a:schemeClr>
                </a:solidFill>
                <a:latin typeface="+mn-lt"/>
                <a:cs typeface="+mn-cs"/>
              </a:rPr>
              <a:pPr algn="r" fontAlgn="auto">
                <a:spcBef>
                  <a:spcPts val="0"/>
                </a:spcBef>
                <a:spcAft>
                  <a:spcPts val="0"/>
                </a:spcAft>
                <a:defRPr/>
              </a:pPr>
              <a:t>3</a:t>
            </a:fld>
            <a:endParaRPr lang="en-US" sz="120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2089940"/>
          <a:ext cx="8229600" cy="3701260"/>
        </p:xfrm>
        <a:graphic>
          <a:graphicData uri="http://schemas.openxmlformats.org/drawingml/2006/table">
            <a:tbl>
              <a:tblPr firstRow="1" bandRow="1">
                <a:effectLst>
                  <a:innerShdw blurRad="114300">
                    <a:prstClr val="black"/>
                  </a:innerShdw>
                </a:effectLst>
                <a:tableStyleId>{F5AB1C69-6EDB-4FF4-983F-18BD219EF322}</a:tableStyleId>
              </a:tblPr>
              <a:tblGrid>
                <a:gridCol w="1143000"/>
                <a:gridCol w="914400"/>
                <a:gridCol w="1028700"/>
                <a:gridCol w="1028700"/>
                <a:gridCol w="1028700"/>
                <a:gridCol w="1028700"/>
                <a:gridCol w="1028700"/>
                <a:gridCol w="1028700"/>
              </a:tblGrid>
              <a:tr h="1140940">
                <a:tc>
                  <a:txBody>
                    <a:bodyPr/>
                    <a:lstStyle/>
                    <a:p>
                      <a:pPr marL="0" marR="0">
                        <a:lnSpc>
                          <a:spcPct val="115000"/>
                        </a:lnSpc>
                        <a:spcBef>
                          <a:spcPts val="0"/>
                        </a:spcBef>
                        <a:spcAft>
                          <a:spcPts val="0"/>
                        </a:spcAft>
                      </a:pPr>
                      <a:r>
                        <a:rPr lang="en-US" sz="1600" dirty="0"/>
                        <a:t>Commute time to campus</a:t>
                      </a:r>
                      <a:endParaRPr lang="en-US" sz="1600" b="1" dirty="0">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smtClean="0"/>
                        <a:t>Agree</a:t>
                      </a:r>
                      <a:r>
                        <a:rPr lang="en-US" sz="1600" baseline="0" dirty="0" smtClean="0"/>
                        <a:t> or</a:t>
                      </a:r>
                      <a:r>
                        <a:rPr lang="en-US" sz="1600" dirty="0" smtClean="0"/>
                        <a:t> Strongly Agree, %</a:t>
                      </a:r>
                      <a:endParaRPr lang="en-US" sz="1600" b="1" dirty="0">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smtClean="0"/>
                        <a:t>Total commute,</a:t>
                      </a:r>
                      <a:r>
                        <a:rPr lang="en-US" sz="1600" baseline="0" dirty="0" smtClean="0"/>
                        <a:t> #</a:t>
                      </a:r>
                      <a:endParaRPr lang="en-US" sz="1600" b="1" dirty="0">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smtClean="0"/>
                        <a:t>Agree</a:t>
                      </a:r>
                      <a:r>
                        <a:rPr lang="en-US" sz="1600" baseline="0" dirty="0" smtClean="0"/>
                        <a:t> or </a:t>
                      </a:r>
                      <a:r>
                        <a:rPr lang="en-US" sz="1600" dirty="0" smtClean="0"/>
                        <a:t>Strongly </a:t>
                      </a:r>
                      <a:r>
                        <a:rPr lang="en-US" sz="1600" dirty="0"/>
                        <a:t>Agree </a:t>
                      </a:r>
                      <a:r>
                        <a:rPr lang="en-US" sz="1600" dirty="0" smtClean="0"/>
                        <a:t>, #</a:t>
                      </a:r>
                      <a:endParaRPr lang="en-US" sz="1600" b="1" dirty="0">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baseline="0" dirty="0" smtClean="0"/>
                        <a:t>(SOV) %</a:t>
                      </a:r>
                      <a:endParaRPr lang="en-US" sz="1600" b="1" dirty="0">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smtClean="0"/>
                        <a:t>Reduced</a:t>
                      </a:r>
                      <a:r>
                        <a:rPr lang="en-US" sz="1600" baseline="0" dirty="0" smtClean="0"/>
                        <a:t> SOV driven to campus, #</a:t>
                      </a:r>
                      <a:endParaRPr lang="en-US" sz="1600" b="1" dirty="0">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smtClean="0"/>
                        <a:t>VMT,</a:t>
                      </a:r>
                      <a:r>
                        <a:rPr lang="en-US" sz="1600" baseline="0" dirty="0" smtClean="0"/>
                        <a:t> </a:t>
                      </a:r>
                    </a:p>
                    <a:p>
                      <a:pPr marL="0" marR="0" algn="ctr">
                        <a:lnSpc>
                          <a:spcPct val="115000"/>
                        </a:lnSpc>
                        <a:spcBef>
                          <a:spcPts val="0"/>
                        </a:spcBef>
                        <a:spcAft>
                          <a:spcPts val="0"/>
                        </a:spcAft>
                      </a:pPr>
                      <a:r>
                        <a:rPr lang="en-US" sz="1600" baseline="0" dirty="0" smtClean="0"/>
                        <a:t>round trip, mi.</a:t>
                      </a:r>
                      <a:r>
                        <a:rPr lang="en-US" sz="1600" dirty="0" smtClean="0"/>
                        <a:t> </a:t>
                      </a:r>
                      <a:endParaRPr lang="en-US" sz="1600" b="1" dirty="0">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smtClean="0"/>
                        <a:t>Reduced</a:t>
                      </a:r>
                      <a:r>
                        <a:rPr lang="en-US" sz="1600" baseline="0" dirty="0" smtClean="0"/>
                        <a:t> VMT by SOV, daily</a:t>
                      </a:r>
                      <a:endParaRPr lang="en-US" sz="1600" b="1" dirty="0">
                        <a:latin typeface="+mj-lt"/>
                        <a:ea typeface="Calibri"/>
                        <a:cs typeface="Times New Roman"/>
                      </a:endParaRPr>
                    </a:p>
                  </a:txBody>
                  <a:tcPr marL="68580" marR="68580" marT="0" marB="0" anchor="ctr"/>
                </a:tc>
              </a:tr>
              <a:tr h="365760">
                <a:tc>
                  <a:txBody>
                    <a:bodyPr/>
                    <a:lstStyle/>
                    <a:p>
                      <a:pPr marL="0" marR="0">
                        <a:lnSpc>
                          <a:spcPct val="115000"/>
                        </a:lnSpc>
                        <a:spcBef>
                          <a:spcPts val="0"/>
                        </a:spcBef>
                        <a:spcAft>
                          <a:spcPts val="0"/>
                        </a:spcAft>
                      </a:pPr>
                      <a:r>
                        <a:rPr lang="en-US" sz="1600" dirty="0"/>
                        <a:t>10 min./less</a:t>
                      </a:r>
                      <a:endParaRPr lang="en-US" sz="1600" b="1" dirty="0">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t>75</a:t>
                      </a:r>
                      <a:endParaRPr lang="en-US" sz="1600" b="1" dirty="0">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t>5500</a:t>
                      </a:r>
                      <a:endParaRPr lang="en-US" sz="1600" b="1" dirty="0">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t>4125</a:t>
                      </a:r>
                      <a:endParaRPr lang="en-US" sz="1600" b="1" dirty="0">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t>18</a:t>
                      </a:r>
                      <a:endParaRPr lang="en-US" sz="1600" b="1" dirty="0">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t>742</a:t>
                      </a:r>
                      <a:endParaRPr lang="en-US" sz="1600" b="1" dirty="0">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t>2</a:t>
                      </a:r>
                      <a:endParaRPr lang="en-US" sz="1600" b="1" dirty="0">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t>1484</a:t>
                      </a:r>
                      <a:endParaRPr lang="en-US" sz="1600" b="1">
                        <a:latin typeface="+mj-lt"/>
                        <a:ea typeface="Calibri"/>
                        <a:cs typeface="Times New Roman"/>
                      </a:endParaRPr>
                    </a:p>
                  </a:txBody>
                  <a:tcPr marL="68580" marR="68580" marT="0" marB="0" anchor="ctr"/>
                </a:tc>
              </a:tr>
              <a:tr h="365760">
                <a:tc>
                  <a:txBody>
                    <a:bodyPr/>
                    <a:lstStyle/>
                    <a:p>
                      <a:pPr marL="0" marR="0">
                        <a:lnSpc>
                          <a:spcPct val="115000"/>
                        </a:lnSpc>
                        <a:spcBef>
                          <a:spcPts val="0"/>
                        </a:spcBef>
                        <a:spcAft>
                          <a:spcPts val="0"/>
                        </a:spcAft>
                      </a:pPr>
                      <a:r>
                        <a:rPr lang="en-US" sz="1600" dirty="0"/>
                        <a:t>11-20 min.</a:t>
                      </a:r>
                      <a:endParaRPr lang="en-US" sz="1600" b="1" dirty="0">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t>66</a:t>
                      </a:r>
                      <a:endParaRPr lang="en-US" sz="1600" b="1">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t>8900</a:t>
                      </a:r>
                      <a:endParaRPr lang="en-US" sz="1600" b="1" dirty="0">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t>5874</a:t>
                      </a:r>
                      <a:endParaRPr lang="en-US" sz="1600" b="1">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t>31</a:t>
                      </a:r>
                      <a:endParaRPr lang="en-US" sz="1600" b="1">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t>1820</a:t>
                      </a:r>
                      <a:endParaRPr lang="en-US" sz="1600" b="1" dirty="0">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t>6</a:t>
                      </a:r>
                      <a:endParaRPr lang="en-US" sz="1600" b="1" dirty="0">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t>10920</a:t>
                      </a:r>
                      <a:endParaRPr lang="en-US" sz="1600" b="1">
                        <a:latin typeface="+mj-lt"/>
                        <a:ea typeface="Calibri"/>
                        <a:cs typeface="Times New Roman"/>
                      </a:endParaRPr>
                    </a:p>
                  </a:txBody>
                  <a:tcPr marL="68580" marR="68580" marT="0" marB="0" anchor="ctr"/>
                </a:tc>
              </a:tr>
              <a:tr h="365760">
                <a:tc>
                  <a:txBody>
                    <a:bodyPr/>
                    <a:lstStyle/>
                    <a:p>
                      <a:pPr marL="0" marR="0">
                        <a:lnSpc>
                          <a:spcPct val="115000"/>
                        </a:lnSpc>
                        <a:spcBef>
                          <a:spcPts val="0"/>
                        </a:spcBef>
                        <a:spcAft>
                          <a:spcPts val="0"/>
                        </a:spcAft>
                      </a:pPr>
                      <a:r>
                        <a:rPr lang="en-US" sz="1600" dirty="0"/>
                        <a:t>21-30 min.</a:t>
                      </a:r>
                      <a:endParaRPr lang="en-US" sz="1600" b="1" dirty="0">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t>54</a:t>
                      </a:r>
                      <a:endParaRPr lang="en-US" sz="1600" b="1">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t>8100</a:t>
                      </a:r>
                      <a:endParaRPr lang="en-US" sz="1600" b="1">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t>4374</a:t>
                      </a:r>
                      <a:endParaRPr lang="en-US" sz="1600" b="1">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t>32</a:t>
                      </a:r>
                      <a:endParaRPr lang="en-US" sz="1600" b="1" dirty="0">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t>1400</a:t>
                      </a:r>
                      <a:endParaRPr lang="en-US" sz="1600" b="1" dirty="0">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t>10</a:t>
                      </a:r>
                      <a:endParaRPr lang="en-US" sz="1600" b="1" dirty="0">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t>14000</a:t>
                      </a:r>
                      <a:endParaRPr lang="en-US" sz="1600" b="1" dirty="0">
                        <a:latin typeface="+mj-lt"/>
                        <a:ea typeface="Calibri"/>
                        <a:cs typeface="Times New Roman"/>
                      </a:endParaRPr>
                    </a:p>
                  </a:txBody>
                  <a:tcPr marL="68580" marR="68580" marT="0" marB="0" anchor="ctr"/>
                </a:tc>
              </a:tr>
              <a:tr h="365760">
                <a:tc>
                  <a:txBody>
                    <a:bodyPr/>
                    <a:lstStyle/>
                    <a:p>
                      <a:pPr marL="0" marR="0">
                        <a:lnSpc>
                          <a:spcPct val="115000"/>
                        </a:lnSpc>
                        <a:spcBef>
                          <a:spcPts val="0"/>
                        </a:spcBef>
                        <a:spcAft>
                          <a:spcPts val="0"/>
                        </a:spcAft>
                      </a:pPr>
                      <a:r>
                        <a:rPr lang="en-US" sz="1600" dirty="0"/>
                        <a:t>31-40 min.</a:t>
                      </a:r>
                      <a:endParaRPr lang="en-US" sz="1600" b="1" dirty="0">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t>46</a:t>
                      </a:r>
                      <a:endParaRPr lang="en-US" sz="1600" b="1">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t>3300</a:t>
                      </a:r>
                      <a:endParaRPr lang="en-US" sz="1600" b="1">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t>1518</a:t>
                      </a:r>
                      <a:endParaRPr lang="en-US" sz="1600" b="1">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t>13</a:t>
                      </a:r>
                      <a:endParaRPr lang="en-US" sz="1600" b="1" dirty="0">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t>197</a:t>
                      </a:r>
                      <a:endParaRPr lang="en-US" sz="1600" b="1">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t>20</a:t>
                      </a:r>
                      <a:endParaRPr lang="en-US" sz="1600" b="1" dirty="0">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t>3940</a:t>
                      </a:r>
                      <a:endParaRPr lang="en-US" sz="1600" b="1" dirty="0">
                        <a:latin typeface="+mj-lt"/>
                        <a:ea typeface="Calibri"/>
                        <a:cs typeface="Times New Roman"/>
                      </a:endParaRPr>
                    </a:p>
                  </a:txBody>
                  <a:tcPr marL="68580" marR="68580" marT="0" marB="0" anchor="ctr"/>
                </a:tc>
              </a:tr>
              <a:tr h="365760">
                <a:tc>
                  <a:txBody>
                    <a:bodyPr/>
                    <a:lstStyle/>
                    <a:p>
                      <a:pPr marL="0" marR="0">
                        <a:lnSpc>
                          <a:spcPct val="115000"/>
                        </a:lnSpc>
                        <a:spcBef>
                          <a:spcPts val="0"/>
                        </a:spcBef>
                        <a:spcAft>
                          <a:spcPts val="0"/>
                        </a:spcAft>
                      </a:pPr>
                      <a:r>
                        <a:rPr lang="en-US" sz="1600" dirty="0"/>
                        <a:t>41-60 min.</a:t>
                      </a:r>
                      <a:endParaRPr lang="en-US" sz="1600" b="1" dirty="0">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t>48</a:t>
                      </a:r>
                      <a:endParaRPr lang="en-US" sz="1600" b="1">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t>1600</a:t>
                      </a:r>
                      <a:endParaRPr lang="en-US" sz="1600" b="1">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t>768</a:t>
                      </a:r>
                      <a:endParaRPr lang="en-US" sz="1600" b="1">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t>6</a:t>
                      </a:r>
                      <a:endParaRPr lang="en-US" sz="1600" b="1" dirty="0">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t>46</a:t>
                      </a:r>
                      <a:endParaRPr lang="en-US" sz="1600" b="1">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t>30</a:t>
                      </a:r>
                      <a:endParaRPr lang="en-US" sz="1600" b="1" dirty="0">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t>1380</a:t>
                      </a:r>
                      <a:endParaRPr lang="en-US" sz="1600" b="1" dirty="0">
                        <a:latin typeface="+mj-lt"/>
                        <a:ea typeface="Calibri"/>
                        <a:cs typeface="Times New Roman"/>
                      </a:endParaRPr>
                    </a:p>
                  </a:txBody>
                  <a:tcPr marL="68580" marR="68580" marT="0" marB="0" anchor="ctr"/>
                </a:tc>
              </a:tr>
              <a:tr h="365760">
                <a:tc>
                  <a:txBody>
                    <a:bodyPr/>
                    <a:lstStyle/>
                    <a:p>
                      <a:pPr marL="0" marR="0">
                        <a:lnSpc>
                          <a:spcPct val="115000"/>
                        </a:lnSpc>
                        <a:spcBef>
                          <a:spcPts val="0"/>
                        </a:spcBef>
                        <a:spcAft>
                          <a:spcPts val="0"/>
                        </a:spcAft>
                      </a:pPr>
                      <a:r>
                        <a:rPr lang="en-US" sz="1600" dirty="0"/>
                        <a:t>60 plus min.</a:t>
                      </a:r>
                      <a:endParaRPr lang="en-US" sz="1600" b="1" dirty="0">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t>53</a:t>
                      </a:r>
                      <a:endParaRPr lang="en-US" sz="1600" b="1">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t>375</a:t>
                      </a:r>
                      <a:endParaRPr lang="en-US" sz="1600" b="1">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t>199</a:t>
                      </a:r>
                      <a:endParaRPr lang="en-US" sz="1600" b="1">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t>1</a:t>
                      </a:r>
                      <a:endParaRPr lang="en-US" sz="1600" b="1">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t>20</a:t>
                      </a:r>
                      <a:endParaRPr lang="en-US" sz="1600" b="1" dirty="0">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t>40</a:t>
                      </a:r>
                      <a:endParaRPr lang="en-US" sz="1600" b="1" dirty="0">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t>800</a:t>
                      </a:r>
                      <a:endParaRPr lang="en-US" sz="1600" b="1">
                        <a:latin typeface="+mj-lt"/>
                        <a:ea typeface="Calibri"/>
                        <a:cs typeface="Times New Roman"/>
                      </a:endParaRPr>
                    </a:p>
                  </a:txBody>
                  <a:tcPr marL="68580" marR="68580" marT="0" marB="0" anchor="ctr"/>
                </a:tc>
              </a:tr>
              <a:tr h="365760">
                <a:tc>
                  <a:txBody>
                    <a:bodyPr/>
                    <a:lstStyle/>
                    <a:p>
                      <a:pPr marL="0" marR="0">
                        <a:lnSpc>
                          <a:spcPct val="115000"/>
                        </a:lnSpc>
                        <a:spcBef>
                          <a:spcPts val="0"/>
                        </a:spcBef>
                        <a:spcAft>
                          <a:spcPts val="0"/>
                        </a:spcAft>
                      </a:pPr>
                      <a:r>
                        <a:rPr lang="en-US" sz="1600" dirty="0"/>
                        <a:t>TOTAL</a:t>
                      </a:r>
                      <a:endParaRPr lang="en-US" sz="1600" b="1" dirty="0">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600" b="1">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600" b="1">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smtClean="0"/>
                        <a:t>16,858</a:t>
                      </a:r>
                      <a:endParaRPr lang="en-US" sz="1600" b="1" dirty="0">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600" b="1">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smtClean="0"/>
                        <a:t>4,225</a:t>
                      </a:r>
                      <a:endParaRPr lang="en-US" sz="1600" b="1" dirty="0">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600" b="1" dirty="0">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t>32,524</a:t>
                      </a:r>
                      <a:endParaRPr lang="en-US" sz="1600" b="1" dirty="0">
                        <a:latin typeface="+mj-lt"/>
                        <a:ea typeface="Calibri"/>
                        <a:cs typeface="Times New Roman"/>
                      </a:endParaRPr>
                    </a:p>
                  </a:txBody>
                  <a:tcPr marL="68580" marR="68580" marT="0" marB="0" anchor="ctr"/>
                </a:tc>
              </a:tr>
            </a:tbl>
          </a:graphicData>
        </a:graphic>
      </p:graphicFrame>
      <p:sp>
        <p:nvSpPr>
          <p:cNvPr id="520194" name="Content Placeholder 2"/>
          <p:cNvSpPr txBox="1">
            <a:spLocks/>
          </p:cNvSpPr>
          <p:nvPr/>
        </p:nvSpPr>
        <p:spPr bwMode="auto">
          <a:xfrm>
            <a:off x="457200" y="1524000"/>
            <a:ext cx="8229600" cy="4525963"/>
          </a:xfrm>
          <a:prstGeom prst="rect">
            <a:avLst/>
          </a:prstGeom>
          <a:noFill/>
          <a:ln w="9525">
            <a:noFill/>
            <a:miter lim="800000"/>
            <a:headEnd/>
            <a:tailEnd/>
          </a:ln>
        </p:spPr>
        <p:txBody>
          <a:bodyPr/>
          <a:lstStyle/>
          <a:p>
            <a:pPr marL="342900" indent="-342900">
              <a:spcBef>
                <a:spcPct val="20000"/>
              </a:spcBef>
              <a:buFont typeface="Arial" charset="0"/>
              <a:buChar char="•"/>
            </a:pPr>
            <a:r>
              <a:rPr lang="en-US" sz="2000">
                <a:latin typeface="Calibri" pitchFamily="34" charset="0"/>
              </a:rPr>
              <a:t>S.O.V. Drivers’ Interest in Biking to Campus on Dedicated Bike Lanes</a:t>
            </a:r>
            <a:endParaRPr lang="en-US">
              <a:latin typeface="Calibri" pitchFamily="34" charset="0"/>
            </a:endParaRPr>
          </a:p>
        </p:txBody>
      </p:sp>
      <p:sp>
        <p:nvSpPr>
          <p:cNvPr id="520195" name="Title 8"/>
          <p:cNvSpPr>
            <a:spLocks noGrp="1"/>
          </p:cNvSpPr>
          <p:nvPr>
            <p:ph type="title"/>
          </p:nvPr>
        </p:nvSpPr>
        <p:spPr/>
        <p:txBody>
          <a:bodyPr/>
          <a:lstStyle/>
          <a:p>
            <a:pPr eaLnBrk="1" hangingPunct="1"/>
            <a:r>
              <a:rPr lang="en-US" smtClean="0"/>
              <a:t>Environmental Impacts</a:t>
            </a:r>
          </a:p>
        </p:txBody>
      </p:sp>
      <p:sp>
        <p:nvSpPr>
          <p:cNvPr id="6" name="Slide Number Placeholder 5"/>
          <p:cNvSpPr>
            <a:spLocks noGrp="1"/>
          </p:cNvSpPr>
          <p:nvPr>
            <p:ph type="sldNum" sz="quarter" idx="12"/>
          </p:nvPr>
        </p:nvSpPr>
        <p:spPr/>
        <p:txBody>
          <a:bodyPr/>
          <a:lstStyle/>
          <a:p>
            <a:pPr>
              <a:defRPr/>
            </a:pPr>
            <a:fld id="{3770882A-37AC-419F-B8D8-7DA1988597B7}" type="slidenum">
              <a:rPr lang="en-US" smtClean="0"/>
              <a:pPr>
                <a:defRPr/>
              </a:pPr>
              <a:t>30</a:t>
            </a:fld>
            <a:endParaRPr lang="en-US"/>
          </a:p>
        </p:txBody>
      </p:sp>
      <p:pic>
        <p:nvPicPr>
          <p:cNvPr id="8" name="Picture 1" descr="C:\Documents and Settings\nkdeja01\Local Settings\Temporary Internet Files\Content.IE5\T571PKCF\MCj04378410000[1].wmf"/>
          <p:cNvPicPr>
            <a:picLocks noChangeAspect="1" noChangeArrowheads="1"/>
          </p:cNvPicPr>
          <p:nvPr/>
        </p:nvPicPr>
        <p:blipFill>
          <a:blip r:embed="rId3"/>
          <a:srcRect/>
          <a:stretch>
            <a:fillRect/>
          </a:stretch>
        </p:blipFill>
        <p:spPr bwMode="auto">
          <a:xfrm>
            <a:off x="4648200" y="76200"/>
            <a:ext cx="700088" cy="457200"/>
          </a:xfrm>
          <a:prstGeom prst="rect">
            <a:avLst/>
          </a:prstGeom>
          <a:ln>
            <a:noFill/>
          </a:ln>
          <a:effectLst>
            <a:outerShdw blurRad="292100" dist="139700" dir="2700000" algn="tl" rotWithShape="0">
              <a:srgbClr val="333333">
                <a:alpha val="65000"/>
              </a:srgbClr>
            </a:outerShdw>
          </a:effectLst>
        </p:spPr>
      </p:pic>
      <p:sp>
        <p:nvSpPr>
          <p:cNvPr id="520198" name="TextBox 6"/>
          <p:cNvSpPr txBox="1">
            <a:spLocks noChangeArrowheads="1"/>
          </p:cNvSpPr>
          <p:nvPr/>
        </p:nvSpPr>
        <p:spPr bwMode="auto">
          <a:xfrm>
            <a:off x="6324600" y="5867400"/>
            <a:ext cx="2362200" cy="228600"/>
          </a:xfrm>
          <a:prstGeom prst="rect">
            <a:avLst/>
          </a:prstGeom>
          <a:noFill/>
          <a:ln w="9525">
            <a:noFill/>
            <a:miter lim="800000"/>
            <a:headEnd/>
            <a:tailEnd/>
          </a:ln>
        </p:spPr>
        <p:txBody>
          <a:bodyPr>
            <a:spAutoFit/>
          </a:bodyPr>
          <a:lstStyle/>
          <a:p>
            <a:r>
              <a:rPr lang="en-US" sz="900"/>
              <a:t>Source: U.L. PLAN680 Bike Survey, 2010</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105400"/>
          </a:xfrm>
        </p:spPr>
        <p:txBody>
          <a:bodyPr rtlCol="0">
            <a:normAutofit fontScale="62500" lnSpcReduction="20000"/>
          </a:bodyPr>
          <a:lstStyle/>
          <a:p>
            <a:pPr eaLnBrk="1" fontAlgn="auto" hangingPunct="1">
              <a:spcAft>
                <a:spcPts val="0"/>
              </a:spcAft>
              <a:buFont typeface="Arial" pitchFamily="34" charset="0"/>
              <a:buChar char="•"/>
              <a:defRPr/>
            </a:pPr>
            <a:r>
              <a:rPr lang="en-US" sz="2800" dirty="0" smtClean="0"/>
              <a:t>SCENARIO: Carbon Equivalent Reduction (CO</a:t>
            </a:r>
            <a:r>
              <a:rPr lang="en-US" sz="2800" baseline="-25000" dirty="0" smtClean="0"/>
              <a:t>2</a:t>
            </a:r>
            <a:r>
              <a:rPr lang="en-US" sz="2800" dirty="0" smtClean="0"/>
              <a:t>e) from S.O.V. reduced commutes to campus</a:t>
            </a:r>
            <a:endParaRPr lang="en-US" sz="2800" b="1" dirty="0" smtClean="0"/>
          </a:p>
          <a:p>
            <a:pPr eaLnBrk="1" fontAlgn="auto" hangingPunct="1">
              <a:spcAft>
                <a:spcPts val="0"/>
              </a:spcAft>
              <a:buFont typeface="Arial" pitchFamily="34" charset="0"/>
              <a:buChar char="•"/>
              <a:defRPr/>
            </a:pPr>
            <a:r>
              <a:rPr lang="en-US" sz="2800" b="1" dirty="0" smtClean="0"/>
              <a:t>32,524 = VMT reduction per day </a:t>
            </a:r>
            <a:r>
              <a:rPr lang="en-US" sz="2800" dirty="0" smtClean="0"/>
              <a:t>(S.O.V. trips)</a:t>
            </a:r>
          </a:p>
          <a:p>
            <a:pPr eaLnBrk="1" fontAlgn="auto" hangingPunct="1">
              <a:spcAft>
                <a:spcPts val="0"/>
              </a:spcAft>
              <a:buFont typeface="Arial" pitchFamily="34" charset="0"/>
              <a:buChar char="•"/>
              <a:defRPr/>
            </a:pPr>
            <a:r>
              <a:rPr lang="en-US" sz="2800" dirty="0" smtClean="0"/>
              <a:t>Tons CO</a:t>
            </a:r>
            <a:r>
              <a:rPr lang="en-US" sz="2800" baseline="-25000" dirty="0" smtClean="0"/>
              <a:t>2</a:t>
            </a:r>
            <a:r>
              <a:rPr lang="en-US" sz="2800" dirty="0" smtClean="0"/>
              <a:t>* = ((mpg  (x) VMT (x) CO</a:t>
            </a:r>
            <a:r>
              <a:rPr lang="en-US" sz="2800" baseline="-25000" dirty="0" smtClean="0"/>
              <a:t>2</a:t>
            </a:r>
            <a:r>
              <a:rPr lang="en-US" sz="2800" dirty="0" smtClean="0"/>
              <a:t> per gal. gas (x) other GHG CO</a:t>
            </a:r>
            <a:r>
              <a:rPr lang="en-US" sz="2800" baseline="-25000" dirty="0" smtClean="0"/>
              <a:t>2</a:t>
            </a:r>
            <a:r>
              <a:rPr lang="en-US" sz="2800" dirty="0" smtClean="0"/>
              <a:t> equivalent ))/1,000 (to convert kg to metric tons)</a:t>
            </a:r>
          </a:p>
          <a:p>
            <a:pPr eaLnBrk="1" fontAlgn="auto" hangingPunct="1">
              <a:spcAft>
                <a:spcPts val="0"/>
              </a:spcAft>
              <a:buFont typeface="Arial" pitchFamily="34" charset="0"/>
              <a:buChar char="•"/>
              <a:defRPr/>
            </a:pPr>
            <a:r>
              <a:rPr lang="en-US" sz="2800" dirty="0" smtClean="0"/>
              <a:t>Tons CO</a:t>
            </a:r>
            <a:r>
              <a:rPr lang="en-US" sz="2800" baseline="-25000" dirty="0" smtClean="0"/>
              <a:t>2</a:t>
            </a:r>
            <a:r>
              <a:rPr lang="en-US" sz="2800" dirty="0" smtClean="0"/>
              <a:t> = (22.5 * 32,524 * 8.8 * (100/95)) / 1,000                                         </a:t>
            </a:r>
            <a:r>
              <a:rPr lang="en-US" sz="2800" b="1" dirty="0" smtClean="0"/>
              <a:t>= 6,778.5 metric tons CO</a:t>
            </a:r>
            <a:r>
              <a:rPr lang="en-US" sz="2800" b="1" baseline="-25000" dirty="0" smtClean="0"/>
              <a:t>2</a:t>
            </a:r>
            <a:r>
              <a:rPr lang="en-US" sz="2800" b="1" dirty="0" smtClean="0"/>
              <a:t>e per day reduction</a:t>
            </a:r>
          </a:p>
          <a:p>
            <a:pPr eaLnBrk="1" fontAlgn="auto" hangingPunct="1">
              <a:spcAft>
                <a:spcPts val="0"/>
              </a:spcAft>
              <a:buFont typeface="Arial" pitchFamily="34" charset="0"/>
              <a:buChar char="•"/>
              <a:defRPr/>
            </a:pPr>
            <a:r>
              <a:rPr lang="en-US" sz="2800" dirty="0" smtClean="0"/>
              <a:t>Full Time Equivalent Days = 8 months * 4 weeks * five days * .80 (to account for part time faculty/staff/students)</a:t>
            </a:r>
          </a:p>
          <a:p>
            <a:pPr eaLnBrk="1" fontAlgn="auto" hangingPunct="1">
              <a:spcAft>
                <a:spcPts val="0"/>
              </a:spcAft>
              <a:buFont typeface="Arial" pitchFamily="34" charset="0"/>
              <a:buChar char="•"/>
              <a:defRPr/>
            </a:pPr>
            <a:r>
              <a:rPr lang="en-US" sz="2800" dirty="0" smtClean="0"/>
              <a:t> = 128 DAYS (FTE) Commutes</a:t>
            </a:r>
          </a:p>
          <a:p>
            <a:pPr eaLnBrk="1" fontAlgn="auto" hangingPunct="1">
              <a:spcAft>
                <a:spcPts val="0"/>
              </a:spcAft>
              <a:buFont typeface="Arial" pitchFamily="34" charset="0"/>
              <a:buChar char="•"/>
              <a:defRPr/>
            </a:pPr>
            <a:r>
              <a:rPr lang="en-US" sz="2800" dirty="0" smtClean="0"/>
              <a:t>6,778.5 CO</a:t>
            </a:r>
            <a:r>
              <a:rPr lang="en-US" sz="2800" baseline="-25000" dirty="0" smtClean="0"/>
              <a:t>2</a:t>
            </a:r>
            <a:r>
              <a:rPr lang="en-US" sz="2800" dirty="0" smtClean="0"/>
              <a:t>e reduction (x) 128 days of commutes                                              </a:t>
            </a:r>
            <a:r>
              <a:rPr lang="en-US" sz="2800" b="1" u="sng" dirty="0" smtClean="0"/>
              <a:t>= 867,648 metric tons CO</a:t>
            </a:r>
            <a:r>
              <a:rPr lang="en-US" sz="2800" b="1" u="sng" baseline="-25000" dirty="0" smtClean="0"/>
              <a:t>2</a:t>
            </a:r>
            <a:r>
              <a:rPr lang="en-US" sz="2800" b="1" u="sng" dirty="0" smtClean="0"/>
              <a:t>e reduction per year</a:t>
            </a:r>
          </a:p>
          <a:p>
            <a:pPr eaLnBrk="1" fontAlgn="auto" hangingPunct="1">
              <a:spcAft>
                <a:spcPts val="0"/>
              </a:spcAft>
              <a:buFont typeface="Arial" pitchFamily="34" charset="0"/>
              <a:buNone/>
              <a:defRPr/>
            </a:pPr>
            <a:r>
              <a:rPr lang="en-US" sz="2800" dirty="0" smtClean="0"/>
              <a:t>References:</a:t>
            </a:r>
          </a:p>
          <a:p>
            <a:pPr eaLnBrk="1" fontAlgn="auto" hangingPunct="1">
              <a:spcAft>
                <a:spcPts val="0"/>
              </a:spcAft>
              <a:buFont typeface="Arial" pitchFamily="34" charset="0"/>
              <a:buChar char="•"/>
              <a:defRPr/>
            </a:pPr>
            <a:r>
              <a:rPr lang="en-US" sz="2600" dirty="0" smtClean="0"/>
              <a:t>2005 CAFÉ Fuel Economy level = 22.5 mpg  </a:t>
            </a:r>
            <a:r>
              <a:rPr lang="en-US" sz="2600" u="sng" dirty="0" smtClean="0"/>
              <a:t>http://www.nhtsa.gov/cars/rules/cafe</a:t>
            </a:r>
            <a:r>
              <a:rPr lang="en-US" sz="2600" dirty="0" smtClean="0"/>
              <a:t> </a:t>
            </a:r>
          </a:p>
          <a:p>
            <a:pPr eaLnBrk="1" fontAlgn="auto" hangingPunct="1">
              <a:spcAft>
                <a:spcPts val="0"/>
              </a:spcAft>
              <a:buFont typeface="Arial" pitchFamily="34" charset="0"/>
              <a:buChar char="•"/>
              <a:defRPr/>
            </a:pPr>
            <a:r>
              <a:rPr lang="en-US" sz="2600" dirty="0" smtClean="0"/>
              <a:t>Other GHG CO</a:t>
            </a:r>
            <a:r>
              <a:rPr lang="en-US" sz="2600" baseline="-25000" dirty="0" smtClean="0"/>
              <a:t>2</a:t>
            </a:r>
            <a:r>
              <a:rPr lang="en-US" sz="2600" dirty="0" smtClean="0"/>
              <a:t> equivalent = 100/95 </a:t>
            </a:r>
            <a:r>
              <a:rPr lang="en-US" sz="2600" u="sng" dirty="0" smtClean="0"/>
              <a:t>http://www.epa.gov/OMS/climate/420f05004.htm</a:t>
            </a:r>
            <a:r>
              <a:rPr lang="en-US" sz="2600" dirty="0" smtClean="0"/>
              <a:t> </a:t>
            </a:r>
          </a:p>
          <a:p>
            <a:pPr eaLnBrk="1" fontAlgn="auto" hangingPunct="1">
              <a:spcAft>
                <a:spcPts val="0"/>
              </a:spcAft>
              <a:buFont typeface="Arial" pitchFamily="34" charset="0"/>
              <a:buChar char="•"/>
              <a:defRPr/>
            </a:pPr>
            <a:r>
              <a:rPr lang="en-US" sz="2600" dirty="0" smtClean="0"/>
              <a:t>CO</a:t>
            </a:r>
            <a:r>
              <a:rPr lang="en-US" sz="2600" baseline="-25000" dirty="0" smtClean="0"/>
              <a:t>2</a:t>
            </a:r>
            <a:r>
              <a:rPr lang="en-US" sz="2600" dirty="0" smtClean="0"/>
              <a:t> burned per one gallon of gasoline = 8.8 kg TIGGER federal register guidance or,  http://edocket.access.gpo.gov/2009/pdf/E9-9469.pdf</a:t>
            </a:r>
          </a:p>
          <a:p>
            <a:pPr eaLnBrk="1" fontAlgn="auto" hangingPunct="1">
              <a:spcAft>
                <a:spcPts val="0"/>
              </a:spcAft>
              <a:buFont typeface="Arial" pitchFamily="34" charset="0"/>
              <a:buNone/>
              <a:defRPr/>
            </a:pPr>
            <a:endParaRPr lang="en-US" sz="2600" dirty="0" smtClean="0"/>
          </a:p>
          <a:p>
            <a:pPr eaLnBrk="1" fontAlgn="auto" hangingPunct="1">
              <a:spcAft>
                <a:spcPts val="0"/>
              </a:spcAft>
              <a:buFont typeface="Arial" pitchFamily="34" charset="0"/>
              <a:buNone/>
              <a:defRPr/>
            </a:pPr>
            <a:r>
              <a:rPr lang="en-US" sz="2600" dirty="0" smtClean="0"/>
              <a:t>*Model based on Tiger Grant application for Ames, Iowa:  </a:t>
            </a:r>
            <a:r>
              <a:rPr lang="en-US" sz="2600" u="sng" dirty="0" smtClean="0"/>
              <a:t>www.cyride.com</a:t>
            </a:r>
            <a:endParaRPr lang="en-US" sz="2600" dirty="0" smtClean="0"/>
          </a:p>
        </p:txBody>
      </p:sp>
      <p:sp>
        <p:nvSpPr>
          <p:cNvPr id="522242" name="Title 4"/>
          <p:cNvSpPr>
            <a:spLocks noGrp="1"/>
          </p:cNvSpPr>
          <p:nvPr>
            <p:ph type="title"/>
          </p:nvPr>
        </p:nvSpPr>
        <p:spPr/>
        <p:txBody>
          <a:bodyPr/>
          <a:lstStyle/>
          <a:p>
            <a:pPr eaLnBrk="1" hangingPunct="1"/>
            <a:r>
              <a:rPr lang="en-US" smtClean="0"/>
              <a:t>Environmental Impacts</a:t>
            </a:r>
          </a:p>
        </p:txBody>
      </p:sp>
      <p:sp>
        <p:nvSpPr>
          <p:cNvPr id="5" name="Slide Number Placeholder 4"/>
          <p:cNvSpPr>
            <a:spLocks noGrp="1"/>
          </p:cNvSpPr>
          <p:nvPr>
            <p:ph type="sldNum" sz="quarter" idx="12"/>
          </p:nvPr>
        </p:nvSpPr>
        <p:spPr/>
        <p:txBody>
          <a:bodyPr/>
          <a:lstStyle/>
          <a:p>
            <a:pPr>
              <a:defRPr/>
            </a:pPr>
            <a:fld id="{1EC79F47-79A5-49F4-B0F5-D374E41A3D1D}" type="slidenum">
              <a:rPr lang="en-US" smtClean="0"/>
              <a:pPr>
                <a:defRPr/>
              </a:pPr>
              <a:t>31</a:t>
            </a:fld>
            <a:endParaRPr lang="en-US"/>
          </a:p>
        </p:txBody>
      </p:sp>
      <p:pic>
        <p:nvPicPr>
          <p:cNvPr id="6" name="Picture 1" descr="C:\Documents and Settings\nkdeja01\Local Settings\Temporary Internet Files\Content.IE5\T571PKCF\MCj04378410000[1].wmf"/>
          <p:cNvPicPr>
            <a:picLocks noChangeAspect="1" noChangeArrowheads="1"/>
          </p:cNvPicPr>
          <p:nvPr/>
        </p:nvPicPr>
        <p:blipFill>
          <a:blip r:embed="rId3"/>
          <a:srcRect/>
          <a:stretch>
            <a:fillRect/>
          </a:stretch>
        </p:blipFill>
        <p:spPr bwMode="auto">
          <a:xfrm>
            <a:off x="3886200" y="76200"/>
            <a:ext cx="700088" cy="457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89" name="Rectangle 2"/>
          <p:cNvSpPr>
            <a:spLocks noGrp="1" noChangeArrowheads="1"/>
          </p:cNvSpPr>
          <p:nvPr>
            <p:ph type="title"/>
          </p:nvPr>
        </p:nvSpPr>
        <p:spPr/>
        <p:txBody>
          <a:bodyPr/>
          <a:lstStyle/>
          <a:p>
            <a:pPr eaLnBrk="1" hangingPunct="1"/>
            <a:r>
              <a:rPr lang="en-US" smtClean="0"/>
              <a:t>Environmental Impacts</a:t>
            </a:r>
          </a:p>
        </p:txBody>
      </p:sp>
      <p:sp>
        <p:nvSpPr>
          <p:cNvPr id="524290" name="Rectangle 3"/>
          <p:cNvSpPr>
            <a:spLocks noGrp="1" noChangeArrowheads="1"/>
          </p:cNvSpPr>
          <p:nvPr>
            <p:ph type="body" idx="1"/>
          </p:nvPr>
        </p:nvSpPr>
        <p:spPr/>
        <p:txBody>
          <a:bodyPr/>
          <a:lstStyle/>
          <a:p>
            <a:pPr eaLnBrk="1" hangingPunct="1"/>
            <a:r>
              <a:rPr lang="en-US" smtClean="0"/>
              <a:t>Vehicle Miles Traveled (VMT)</a:t>
            </a:r>
          </a:p>
          <a:p>
            <a:pPr lvl="1" eaLnBrk="1" hangingPunct="1"/>
            <a:r>
              <a:rPr lang="en-US" smtClean="0"/>
              <a:t>Reducing VMT provides almost a 1:1 reduction in CO</a:t>
            </a:r>
            <a:r>
              <a:rPr lang="en-US" baseline="-25000" smtClean="0"/>
              <a:t>2</a:t>
            </a:r>
            <a:r>
              <a:rPr lang="en-US" smtClean="0"/>
              <a:t> emissions</a:t>
            </a:r>
          </a:p>
          <a:p>
            <a:pPr lvl="1" eaLnBrk="1" hangingPunct="1"/>
            <a:r>
              <a:rPr lang="en-US" smtClean="0"/>
              <a:t>Active transportation is a viable alternative to driving</a:t>
            </a:r>
          </a:p>
          <a:p>
            <a:pPr marL="1096963" lvl="2" eaLnBrk="1" hangingPunct="1">
              <a:buFont typeface="Arial" charset="0"/>
              <a:buNone/>
            </a:pPr>
            <a:r>
              <a:rPr lang="en-US" smtClean="0">
                <a:latin typeface="Arial Unicode MS" pitchFamily="34" charset="-128"/>
                <a:ea typeface="Arial Unicode MS" pitchFamily="34" charset="-128"/>
                <a:cs typeface="Arial Unicode MS" pitchFamily="34" charset="-128"/>
              </a:rPr>
              <a:t>∴ </a:t>
            </a:r>
            <a:r>
              <a:rPr lang="en-US" smtClean="0"/>
              <a:t>reduce congestion, oil dependence, air pollution, and greenhouse gas emissions</a:t>
            </a:r>
          </a:p>
        </p:txBody>
      </p:sp>
      <p:sp>
        <p:nvSpPr>
          <p:cNvPr id="6" name="Slide Number Placeholder 5"/>
          <p:cNvSpPr>
            <a:spLocks noGrp="1"/>
          </p:cNvSpPr>
          <p:nvPr>
            <p:ph type="sldNum" sz="quarter" idx="12"/>
          </p:nvPr>
        </p:nvSpPr>
        <p:spPr/>
        <p:txBody>
          <a:bodyPr/>
          <a:lstStyle/>
          <a:p>
            <a:pPr>
              <a:defRPr/>
            </a:pPr>
            <a:fld id="{26DF90B0-CBD6-4B9E-9721-4B4D65B19EF0}" type="slidenum">
              <a:rPr lang="en-US" smtClean="0"/>
              <a:pPr>
                <a:defRPr/>
              </a:pPr>
              <a:t>32</a:t>
            </a:fld>
            <a:endParaRPr lang="en-US"/>
          </a:p>
        </p:txBody>
      </p:sp>
      <p:pic>
        <p:nvPicPr>
          <p:cNvPr id="7" name="Picture 1" descr="C:\Documents and Settings\nkdeja01\Local Settings\Temporary Internet Files\Content.IE5\T571PKCF\MCj04378410000[1].wmf"/>
          <p:cNvPicPr>
            <a:picLocks noChangeAspect="1" noChangeArrowheads="1"/>
          </p:cNvPicPr>
          <p:nvPr/>
        </p:nvPicPr>
        <p:blipFill>
          <a:blip r:embed="rId3"/>
          <a:srcRect/>
          <a:stretch>
            <a:fillRect/>
          </a:stretch>
        </p:blipFill>
        <p:spPr bwMode="auto">
          <a:xfrm>
            <a:off x="4038600" y="76200"/>
            <a:ext cx="700088" cy="457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7" name="Title 4"/>
          <p:cNvSpPr>
            <a:spLocks noGrp="1"/>
          </p:cNvSpPr>
          <p:nvPr>
            <p:ph type="title" idx="4294967295"/>
          </p:nvPr>
        </p:nvSpPr>
        <p:spPr/>
        <p:txBody>
          <a:bodyPr/>
          <a:lstStyle/>
          <a:p>
            <a:pPr eaLnBrk="1" hangingPunct="1"/>
            <a:r>
              <a:rPr lang="en-US" smtClean="0"/>
              <a:t>Health Benefits</a:t>
            </a:r>
          </a:p>
        </p:txBody>
      </p:sp>
      <p:sp>
        <p:nvSpPr>
          <p:cNvPr id="526338" name="Rectangle 3"/>
          <p:cNvSpPr>
            <a:spLocks noGrp="1" noChangeArrowheads="1"/>
          </p:cNvSpPr>
          <p:nvPr>
            <p:ph idx="4294967295"/>
          </p:nvPr>
        </p:nvSpPr>
        <p:spPr/>
        <p:txBody>
          <a:bodyPr/>
          <a:lstStyle/>
          <a:p>
            <a:pPr eaLnBrk="1" hangingPunct="1">
              <a:lnSpc>
                <a:spcPct val="90000"/>
              </a:lnSpc>
            </a:pPr>
            <a:r>
              <a:rPr lang="en-US" smtClean="0"/>
              <a:t>Burn Calories, Not Carbon!</a:t>
            </a:r>
          </a:p>
          <a:p>
            <a:pPr lvl="1" eaLnBrk="1" hangingPunct="1">
              <a:lnSpc>
                <a:spcPct val="90000"/>
              </a:lnSpc>
            </a:pPr>
            <a:r>
              <a:rPr lang="en-US" smtClean="0"/>
              <a:t>Shifting short trips to bicycling or walking could amount to a reduction of 2.4 billion to 5 billion gallons of fuel (21-45 million tons of CO</a:t>
            </a:r>
            <a:r>
              <a:rPr lang="en-US" baseline="-25000" smtClean="0"/>
              <a:t>2</a:t>
            </a:r>
            <a:r>
              <a:rPr lang="en-US" smtClean="0"/>
              <a:t> per year)</a:t>
            </a:r>
          </a:p>
          <a:p>
            <a:pPr lvl="1" eaLnBrk="1" hangingPunct="1">
              <a:lnSpc>
                <a:spcPct val="90000"/>
              </a:lnSpc>
            </a:pPr>
            <a:r>
              <a:rPr lang="en-US" smtClean="0"/>
              <a:t>A bicycle commuter who rides 5 miles to work, four days a week, avoids 2,000 miles of driving per year (100 gallons of fuel saved and 2,000lbs of CO</a:t>
            </a:r>
            <a:r>
              <a:rPr lang="en-US" baseline="-25000" smtClean="0"/>
              <a:t>2</a:t>
            </a:r>
            <a:r>
              <a:rPr lang="en-US" smtClean="0"/>
              <a:t> emissions avoided)</a:t>
            </a:r>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79632FB-7D42-4BB2-9BFB-7EBAB4C1D778}" type="slidenum">
              <a:rPr lang="en-US" sz="1200">
                <a:solidFill>
                  <a:schemeClr val="tx1">
                    <a:tint val="75000"/>
                  </a:schemeClr>
                </a:solidFill>
                <a:latin typeface="+mn-lt"/>
                <a:cs typeface="+mn-cs"/>
              </a:rPr>
              <a:pPr algn="r" fontAlgn="auto">
                <a:spcBef>
                  <a:spcPts val="0"/>
                </a:spcBef>
                <a:spcAft>
                  <a:spcPts val="0"/>
                </a:spcAft>
                <a:defRPr/>
              </a:pPr>
              <a:t>33</a:t>
            </a:fld>
            <a:endParaRPr lang="en-US" sz="1200">
              <a:solidFill>
                <a:schemeClr val="tx1">
                  <a:tint val="75000"/>
                </a:schemeClr>
              </a:solidFill>
              <a:latin typeface="+mn-lt"/>
              <a:cs typeface="+mn-cs"/>
            </a:endParaRPr>
          </a:p>
        </p:txBody>
      </p:sp>
      <p:pic>
        <p:nvPicPr>
          <p:cNvPr id="7" name="Picture 1" descr="C:\Documents and Settings\nkdeja01\Local Settings\Temporary Internet Files\Content.IE5\T571PKCF\MCj04378410000[1].wmf"/>
          <p:cNvPicPr>
            <a:picLocks noChangeAspect="1" noChangeArrowheads="1"/>
          </p:cNvPicPr>
          <p:nvPr/>
        </p:nvPicPr>
        <p:blipFill>
          <a:blip r:embed="rId3"/>
          <a:srcRect/>
          <a:stretch>
            <a:fillRect/>
          </a:stretch>
        </p:blipFill>
        <p:spPr bwMode="auto">
          <a:xfrm>
            <a:off x="7391400" y="76200"/>
            <a:ext cx="700088" cy="457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5" name="Rectangle 2"/>
          <p:cNvSpPr>
            <a:spLocks noGrp="1"/>
          </p:cNvSpPr>
          <p:nvPr>
            <p:ph type="title"/>
          </p:nvPr>
        </p:nvSpPr>
        <p:spPr/>
        <p:txBody>
          <a:bodyPr/>
          <a:lstStyle/>
          <a:p>
            <a:r>
              <a:rPr lang="en-US" sz="4000" smtClean="0"/>
              <a:t>Our Survey of 2,000 plus Persons</a:t>
            </a:r>
            <a:br>
              <a:rPr lang="en-US" sz="4000" smtClean="0"/>
            </a:br>
            <a:r>
              <a:rPr lang="en-US" sz="4000" smtClean="0"/>
              <a:t>in Louisville</a:t>
            </a:r>
          </a:p>
        </p:txBody>
      </p:sp>
      <p:sp>
        <p:nvSpPr>
          <p:cNvPr id="528386" name="Rectangle 3"/>
          <p:cNvSpPr>
            <a:spLocks noGrp="1"/>
          </p:cNvSpPr>
          <p:nvPr>
            <p:ph type="body" idx="1"/>
          </p:nvPr>
        </p:nvSpPr>
        <p:spPr/>
        <p:txBody>
          <a:bodyPr/>
          <a:lstStyle/>
          <a:p>
            <a:endParaRPr lang="en-US"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09" name="Title 7"/>
          <p:cNvSpPr>
            <a:spLocks noGrp="1"/>
          </p:cNvSpPr>
          <p:nvPr>
            <p:ph type="title"/>
          </p:nvPr>
        </p:nvSpPr>
        <p:spPr/>
        <p:txBody>
          <a:bodyPr/>
          <a:lstStyle/>
          <a:p>
            <a:pPr eaLnBrk="1" hangingPunct="1"/>
            <a:r>
              <a:rPr lang="en-US" smtClean="0"/>
              <a:t>Survey Results</a:t>
            </a:r>
          </a:p>
        </p:txBody>
      </p:sp>
      <p:sp>
        <p:nvSpPr>
          <p:cNvPr id="529410" name="Content Placeholder 8"/>
          <p:cNvSpPr>
            <a:spLocks noGrp="1"/>
          </p:cNvSpPr>
          <p:nvPr>
            <p:ph idx="1"/>
          </p:nvPr>
        </p:nvSpPr>
        <p:spPr>
          <a:xfrm>
            <a:off x="457200" y="1143000"/>
            <a:ext cx="8229600" cy="4525963"/>
          </a:xfrm>
        </p:spPr>
        <p:txBody>
          <a:bodyPr/>
          <a:lstStyle/>
          <a:p>
            <a:pPr eaLnBrk="1" hangingPunct="1"/>
            <a:r>
              <a:rPr lang="en-US" sz="2400" smtClean="0"/>
              <a:t>How much are you willing to pay for a gallon of gas before you consider alternative transportation?</a:t>
            </a:r>
          </a:p>
          <a:p>
            <a:pPr eaLnBrk="1" hangingPunct="1"/>
            <a:endParaRPr lang="en-US" sz="2400" smtClean="0"/>
          </a:p>
        </p:txBody>
      </p:sp>
      <p:graphicFrame>
        <p:nvGraphicFramePr>
          <p:cNvPr id="6" name="Chart 5"/>
          <p:cNvGraphicFramePr/>
          <p:nvPr/>
        </p:nvGraphicFramePr>
        <p:xfrm>
          <a:off x="0" y="1524000"/>
          <a:ext cx="9144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6"/>
          <p:cNvSpPr>
            <a:spLocks noGrp="1"/>
          </p:cNvSpPr>
          <p:nvPr>
            <p:ph type="sldNum" sz="quarter" idx="12"/>
          </p:nvPr>
        </p:nvSpPr>
        <p:spPr/>
        <p:txBody>
          <a:bodyPr/>
          <a:lstStyle/>
          <a:p>
            <a:pPr>
              <a:defRPr/>
            </a:pPr>
            <a:fld id="{D253DF86-75F2-433A-9B1B-F78190EF83C0}" type="slidenum">
              <a:rPr lang="en-US" smtClean="0"/>
              <a:pPr>
                <a:defRPr/>
              </a:pPr>
              <a:t>35</a:t>
            </a:fld>
            <a:endParaRPr lang="en-US"/>
          </a:p>
        </p:txBody>
      </p:sp>
      <p:pic>
        <p:nvPicPr>
          <p:cNvPr id="11" name="Picture 1" descr="C:\Documents and Settings\nkdeja01\Local Settings\Temporary Internet Files\Content.IE5\T571PKCF\MCj04378410000[1].wmf"/>
          <p:cNvPicPr>
            <a:picLocks noChangeAspect="1" noChangeArrowheads="1"/>
          </p:cNvPicPr>
          <p:nvPr/>
        </p:nvPicPr>
        <p:blipFill>
          <a:blip r:embed="rId4"/>
          <a:srcRect/>
          <a:stretch>
            <a:fillRect/>
          </a:stretch>
        </p:blipFill>
        <p:spPr bwMode="auto">
          <a:xfrm>
            <a:off x="2362200" y="76200"/>
            <a:ext cx="700088" cy="457200"/>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6858000" y="4572000"/>
            <a:ext cx="2286000" cy="1477328"/>
          </a:xfrm>
          <a:prstGeom prst="rect">
            <a:avLst/>
          </a:prstGeom>
          <a:noFill/>
        </p:spPr>
        <p:txBody>
          <a:bodyPr wrap="square" rtlCol="0">
            <a:spAutoFit/>
          </a:bodyPr>
          <a:lstStyle/>
          <a:p>
            <a:r>
              <a:rPr lang="en-US" dirty="0" smtClean="0"/>
              <a:t>Choice of transportation mode MORE flexible than choice of where to live.</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7" name="Title 5"/>
          <p:cNvSpPr>
            <a:spLocks noGrp="1"/>
          </p:cNvSpPr>
          <p:nvPr>
            <p:ph type="title"/>
          </p:nvPr>
        </p:nvSpPr>
        <p:spPr/>
        <p:txBody>
          <a:bodyPr/>
          <a:lstStyle/>
          <a:p>
            <a:pPr eaLnBrk="1" hangingPunct="1"/>
            <a:r>
              <a:rPr lang="en-US" smtClean="0"/>
              <a:t>Survey Results</a:t>
            </a:r>
          </a:p>
        </p:txBody>
      </p:sp>
      <p:sp>
        <p:nvSpPr>
          <p:cNvPr id="531458" name="Content Placeholder 6"/>
          <p:cNvSpPr>
            <a:spLocks noGrp="1"/>
          </p:cNvSpPr>
          <p:nvPr>
            <p:ph idx="1"/>
          </p:nvPr>
        </p:nvSpPr>
        <p:spPr/>
        <p:txBody>
          <a:bodyPr/>
          <a:lstStyle/>
          <a:p>
            <a:pPr eaLnBrk="1" hangingPunct="1"/>
            <a:r>
              <a:rPr lang="en-US" sz="2400" smtClean="0"/>
              <a:t>Willingness to Move Closer to Campus</a:t>
            </a:r>
          </a:p>
        </p:txBody>
      </p:sp>
      <p:graphicFrame>
        <p:nvGraphicFramePr>
          <p:cNvPr id="4" name="Chart 3"/>
          <p:cNvGraphicFramePr/>
          <p:nvPr/>
        </p:nvGraphicFramePr>
        <p:xfrm>
          <a:off x="457200" y="1752600"/>
          <a:ext cx="82296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p:txBody>
          <a:bodyPr/>
          <a:lstStyle/>
          <a:p>
            <a:pPr>
              <a:defRPr/>
            </a:pPr>
            <a:fld id="{002EA840-BF0E-46D2-ACEF-B28400ACBB23}" type="slidenum">
              <a:rPr lang="en-US" smtClean="0"/>
              <a:pPr>
                <a:defRPr/>
              </a:pPr>
              <a:t>36</a:t>
            </a:fld>
            <a:endParaRPr lang="en-US"/>
          </a:p>
        </p:txBody>
      </p:sp>
      <p:pic>
        <p:nvPicPr>
          <p:cNvPr id="7" name="Picture 1" descr="C:\Documents and Settings\nkdeja01\Local Settings\Temporary Internet Files\Content.IE5\T571PKCF\MCj04378410000[1].wmf"/>
          <p:cNvPicPr>
            <a:picLocks noChangeAspect="1" noChangeArrowheads="1"/>
          </p:cNvPicPr>
          <p:nvPr/>
        </p:nvPicPr>
        <p:blipFill>
          <a:blip r:embed="rId4"/>
          <a:srcRect/>
          <a:stretch>
            <a:fillRect/>
          </a:stretch>
        </p:blipFill>
        <p:spPr bwMode="auto">
          <a:xfrm>
            <a:off x="1905000" y="76200"/>
            <a:ext cx="700088" cy="457200"/>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381000" y="6400800"/>
            <a:ext cx="7571303" cy="369332"/>
          </a:xfrm>
          <a:prstGeom prst="rect">
            <a:avLst/>
          </a:prstGeom>
          <a:noFill/>
        </p:spPr>
        <p:txBody>
          <a:bodyPr wrap="none" rtlCol="0">
            <a:spAutoFit/>
          </a:bodyPr>
          <a:lstStyle/>
          <a:p>
            <a:r>
              <a:rPr lang="en-US" dirty="0" smtClean="0"/>
              <a:t>Choice of where to live LESS flexible than choice of transportation mode.</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5" name="Title 5"/>
          <p:cNvSpPr>
            <a:spLocks noGrp="1"/>
          </p:cNvSpPr>
          <p:nvPr>
            <p:ph type="title"/>
          </p:nvPr>
        </p:nvSpPr>
        <p:spPr/>
        <p:txBody>
          <a:bodyPr/>
          <a:lstStyle/>
          <a:p>
            <a:pPr eaLnBrk="1" hangingPunct="1"/>
            <a:r>
              <a:rPr lang="en-US" smtClean="0"/>
              <a:t>Survey Results</a:t>
            </a:r>
          </a:p>
        </p:txBody>
      </p:sp>
      <p:sp>
        <p:nvSpPr>
          <p:cNvPr id="533506" name="Content Placeholder 6"/>
          <p:cNvSpPr>
            <a:spLocks noGrp="1"/>
          </p:cNvSpPr>
          <p:nvPr>
            <p:ph idx="1"/>
          </p:nvPr>
        </p:nvSpPr>
        <p:spPr/>
        <p:txBody>
          <a:bodyPr/>
          <a:lstStyle/>
          <a:p>
            <a:pPr eaLnBrk="1" hangingPunct="1"/>
            <a:r>
              <a:rPr lang="en-US" sz="1800" smtClean="0"/>
              <a:t>If the University provided more affordable student housing options within walking distance of campus by constructing more on-campus residence halls or entering into partnerships with private developers adjacent to campus, would you be interested? </a:t>
            </a:r>
          </a:p>
        </p:txBody>
      </p:sp>
      <p:graphicFrame>
        <p:nvGraphicFramePr>
          <p:cNvPr id="4" name="Chart 3"/>
          <p:cNvGraphicFramePr/>
          <p:nvPr/>
        </p:nvGraphicFramePr>
        <p:xfrm>
          <a:off x="457200" y="2209800"/>
          <a:ext cx="82296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p:txBody>
          <a:bodyPr/>
          <a:lstStyle/>
          <a:p>
            <a:pPr>
              <a:defRPr/>
            </a:pPr>
            <a:fld id="{17CDEA7C-ED9E-4044-AB59-EDC884A5B6C9}" type="slidenum">
              <a:rPr lang="en-US" smtClean="0"/>
              <a:pPr>
                <a:defRPr/>
              </a:pPr>
              <a:t>37</a:t>
            </a:fld>
            <a:endParaRPr lang="en-US"/>
          </a:p>
        </p:txBody>
      </p:sp>
      <p:pic>
        <p:nvPicPr>
          <p:cNvPr id="7" name="Picture 1" descr="C:\Documents and Settings\nkdeja01\Local Settings\Temporary Internet Files\Content.IE5\T571PKCF\MCj04378410000[1].wmf"/>
          <p:cNvPicPr>
            <a:picLocks noChangeAspect="1" noChangeArrowheads="1"/>
          </p:cNvPicPr>
          <p:nvPr/>
        </p:nvPicPr>
        <p:blipFill>
          <a:blip r:embed="rId4"/>
          <a:srcRect/>
          <a:stretch>
            <a:fillRect/>
          </a:stretch>
        </p:blipFill>
        <p:spPr bwMode="auto">
          <a:xfrm>
            <a:off x="685800" y="76200"/>
            <a:ext cx="700088" cy="457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33400" y="2133600"/>
          <a:ext cx="8001000" cy="3437128"/>
        </p:xfrm>
        <a:graphic>
          <a:graphicData uri="http://schemas.openxmlformats.org/drawingml/2006/table">
            <a:tbl>
              <a:tblPr firstRow="1" bandRow="1">
                <a:effectLst>
                  <a:innerShdw blurRad="114300">
                    <a:prstClr val="black"/>
                  </a:innerShdw>
                </a:effectLst>
                <a:tableStyleId>{F5AB1C69-6EDB-4FF4-983F-18BD219EF322}</a:tableStyleId>
              </a:tblPr>
              <a:tblGrid>
                <a:gridCol w="1487753"/>
                <a:gridCol w="1700289"/>
                <a:gridCol w="1307758"/>
                <a:gridCol w="1295400"/>
                <a:gridCol w="2209800"/>
              </a:tblGrid>
              <a:tr h="370840">
                <a:tc>
                  <a:txBody>
                    <a:bodyPr/>
                    <a:lstStyle/>
                    <a:p>
                      <a:pPr marL="0" marR="0">
                        <a:lnSpc>
                          <a:spcPct val="115000"/>
                        </a:lnSpc>
                        <a:spcBef>
                          <a:spcPts val="0"/>
                        </a:spcBef>
                        <a:spcAft>
                          <a:spcPts val="0"/>
                        </a:spcAft>
                      </a:pPr>
                      <a:r>
                        <a:rPr lang="en-US" sz="1600" dirty="0"/>
                        <a:t>Commute </a:t>
                      </a:r>
                      <a:r>
                        <a:rPr lang="en-US" sz="1600" dirty="0" smtClean="0"/>
                        <a:t>time</a:t>
                      </a:r>
                      <a:endParaRPr lang="en-US" sz="1600" dirty="0">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smtClean="0"/>
                        <a:t>Students Probably </a:t>
                      </a:r>
                      <a:r>
                        <a:rPr lang="en-US" sz="1600" dirty="0"/>
                        <a:t>or Definitely Interested, %</a:t>
                      </a:r>
                      <a:endParaRPr lang="en-US" sz="1600" dirty="0">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t>Total Student </a:t>
                      </a:r>
                      <a:r>
                        <a:rPr lang="en-US" sz="1600" dirty="0" smtClean="0"/>
                        <a:t>commuters, </a:t>
                      </a:r>
                      <a:r>
                        <a:rPr lang="en-US" sz="1600" dirty="0"/>
                        <a:t>#</a:t>
                      </a:r>
                      <a:endParaRPr lang="en-US" sz="1600" dirty="0">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t>Commute by car alone, %</a:t>
                      </a:r>
                      <a:endParaRPr lang="en-US" sz="1600" dirty="0">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smtClean="0"/>
                        <a:t>Students </a:t>
                      </a:r>
                      <a:r>
                        <a:rPr lang="en-US" sz="1600" dirty="0"/>
                        <a:t>Commute by car </a:t>
                      </a:r>
                      <a:r>
                        <a:rPr lang="en-US" sz="1600" dirty="0" smtClean="0"/>
                        <a:t>alone,</a:t>
                      </a:r>
                      <a:r>
                        <a:rPr lang="en-US" sz="1600" baseline="0" dirty="0" smtClean="0"/>
                        <a:t> </a:t>
                      </a:r>
                      <a:r>
                        <a:rPr lang="en-US" sz="1600" dirty="0" smtClean="0"/>
                        <a:t>Probably </a:t>
                      </a:r>
                      <a:r>
                        <a:rPr lang="en-US" sz="1600" dirty="0"/>
                        <a:t>or Definitely </a:t>
                      </a:r>
                      <a:r>
                        <a:rPr lang="en-US" sz="1600" dirty="0" smtClean="0"/>
                        <a:t>Interested, </a:t>
                      </a:r>
                      <a:r>
                        <a:rPr lang="en-US" sz="1600" dirty="0"/>
                        <a:t>#</a:t>
                      </a:r>
                      <a:endParaRPr lang="en-US" sz="1600" dirty="0">
                        <a:latin typeface="+mj-lt"/>
                        <a:ea typeface="Calibri"/>
                        <a:cs typeface="Times New Roman"/>
                      </a:endParaRPr>
                    </a:p>
                  </a:txBody>
                  <a:tcPr marL="68580" marR="68580" marT="0" marB="0" anchor="ctr"/>
                </a:tc>
              </a:tr>
              <a:tr h="370840">
                <a:tc>
                  <a:txBody>
                    <a:bodyPr/>
                    <a:lstStyle/>
                    <a:p>
                      <a:pPr marL="0" marR="0">
                        <a:lnSpc>
                          <a:spcPct val="115000"/>
                        </a:lnSpc>
                        <a:spcBef>
                          <a:spcPts val="0"/>
                        </a:spcBef>
                        <a:spcAft>
                          <a:spcPts val="0"/>
                        </a:spcAft>
                      </a:pPr>
                      <a:r>
                        <a:rPr lang="en-US" sz="1600"/>
                        <a:t>10 min./less</a:t>
                      </a:r>
                      <a:endParaRPr lang="en-US" sz="1600">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t>67</a:t>
                      </a:r>
                      <a:endParaRPr lang="en-US" sz="1600" dirty="0">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t>4352</a:t>
                      </a:r>
                      <a:endParaRPr lang="en-US" sz="1600">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t>18</a:t>
                      </a:r>
                      <a:endParaRPr lang="en-US" sz="1600">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t>783</a:t>
                      </a:r>
                      <a:endParaRPr lang="en-US" sz="1600" dirty="0">
                        <a:latin typeface="+mj-lt"/>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600"/>
                        <a:t>11-20 min.</a:t>
                      </a:r>
                      <a:endParaRPr lang="en-US" sz="1600">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t>50</a:t>
                      </a:r>
                      <a:endParaRPr lang="en-US" sz="1600" dirty="0">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t>6963</a:t>
                      </a:r>
                      <a:endParaRPr lang="en-US" sz="1600" dirty="0">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t>31</a:t>
                      </a:r>
                      <a:endParaRPr lang="en-US" sz="1600" dirty="0">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t>2158</a:t>
                      </a:r>
                      <a:endParaRPr lang="en-US" sz="1600" dirty="0">
                        <a:latin typeface="+mj-lt"/>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600"/>
                        <a:t>21-30 min.</a:t>
                      </a:r>
                      <a:endParaRPr lang="en-US" sz="1600">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t>45</a:t>
                      </a:r>
                      <a:endParaRPr lang="en-US" sz="1600">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t>6310</a:t>
                      </a:r>
                      <a:endParaRPr lang="en-US" sz="1600" dirty="0">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t>32</a:t>
                      </a:r>
                      <a:endParaRPr lang="en-US" sz="1600" dirty="0">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t>2019</a:t>
                      </a:r>
                      <a:endParaRPr lang="en-US" sz="1600" dirty="0">
                        <a:latin typeface="+mj-lt"/>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600"/>
                        <a:t>31-40 min.</a:t>
                      </a:r>
                      <a:endParaRPr lang="en-US" sz="1600">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t>61</a:t>
                      </a:r>
                      <a:endParaRPr lang="en-US" sz="1600">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t>2611</a:t>
                      </a:r>
                      <a:endParaRPr lang="en-US" sz="1600">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t>13</a:t>
                      </a:r>
                      <a:endParaRPr lang="en-US" sz="1600" dirty="0">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t>339</a:t>
                      </a:r>
                      <a:endParaRPr lang="en-US" sz="1600" dirty="0">
                        <a:latin typeface="+mj-lt"/>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600"/>
                        <a:t>41-60 min.</a:t>
                      </a:r>
                      <a:endParaRPr lang="en-US" sz="1600">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t>44</a:t>
                      </a:r>
                      <a:endParaRPr lang="en-US" sz="1600">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t>1088</a:t>
                      </a:r>
                      <a:endParaRPr lang="en-US" sz="1600">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t>6</a:t>
                      </a:r>
                      <a:endParaRPr lang="en-US" sz="1600" dirty="0">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t>65</a:t>
                      </a:r>
                      <a:endParaRPr lang="en-US" sz="1600" dirty="0">
                        <a:latin typeface="+mj-lt"/>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600" dirty="0"/>
                        <a:t>60 plus min.</a:t>
                      </a:r>
                      <a:endParaRPr lang="en-US" sz="1600" dirty="0">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t>80</a:t>
                      </a:r>
                      <a:endParaRPr lang="en-US" sz="1600">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t>217</a:t>
                      </a:r>
                      <a:endParaRPr lang="en-US" sz="1600">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t>1</a:t>
                      </a:r>
                      <a:endParaRPr lang="en-US" sz="1600" dirty="0">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t>2</a:t>
                      </a:r>
                      <a:endParaRPr lang="en-US" sz="1600" dirty="0">
                        <a:latin typeface="+mj-lt"/>
                        <a:ea typeface="Calibri"/>
                        <a:cs typeface="Times New Roman"/>
                      </a:endParaRPr>
                    </a:p>
                  </a:txBody>
                  <a:tcPr marL="68580" marR="68580" marT="0" marB="0"/>
                </a:tc>
              </a:tr>
              <a:tr h="370840">
                <a:tc gridSpan="4">
                  <a:txBody>
                    <a:bodyPr/>
                    <a:lstStyle/>
                    <a:p>
                      <a:pPr marL="0" marR="0">
                        <a:lnSpc>
                          <a:spcPct val="115000"/>
                        </a:lnSpc>
                        <a:spcBef>
                          <a:spcPts val="0"/>
                        </a:spcBef>
                        <a:spcAft>
                          <a:spcPts val="0"/>
                        </a:spcAft>
                      </a:pPr>
                      <a:r>
                        <a:rPr lang="en-US" sz="1600" dirty="0"/>
                        <a:t>TOTAL</a:t>
                      </a:r>
                      <a:endParaRPr lang="en-US" sz="1600" dirty="0">
                        <a:latin typeface="+mj-lt"/>
                        <a:ea typeface="Calibri"/>
                        <a:cs typeface="Times New Roman"/>
                      </a:endParaRPr>
                    </a:p>
                  </a:txBody>
                  <a:tcPr marL="68580" marR="68580" marT="0" marB="0"/>
                </a:tc>
                <a:tc hMerge="1">
                  <a:txBody>
                    <a:bodyPr/>
                    <a:lstStyle/>
                    <a:p>
                      <a:pPr marL="0" marR="0" algn="ctr">
                        <a:lnSpc>
                          <a:spcPct val="115000"/>
                        </a:lnSpc>
                        <a:spcBef>
                          <a:spcPts val="0"/>
                        </a:spcBef>
                        <a:spcAft>
                          <a:spcPts val="0"/>
                        </a:spcAft>
                      </a:pPr>
                      <a:endParaRPr lang="en-US" sz="1600" dirty="0">
                        <a:latin typeface="+mj-lt"/>
                        <a:ea typeface="Calibri"/>
                        <a:cs typeface="Times New Roman"/>
                      </a:endParaRPr>
                    </a:p>
                  </a:txBody>
                  <a:tcPr marL="68580" marR="68580" marT="0" marB="0"/>
                </a:tc>
                <a:tc hMerge="1">
                  <a:txBody>
                    <a:bodyPr/>
                    <a:lstStyle/>
                    <a:p>
                      <a:pPr marL="0" marR="0" algn="ctr">
                        <a:lnSpc>
                          <a:spcPct val="115000"/>
                        </a:lnSpc>
                        <a:spcBef>
                          <a:spcPts val="0"/>
                        </a:spcBef>
                        <a:spcAft>
                          <a:spcPts val="0"/>
                        </a:spcAft>
                      </a:pPr>
                      <a:endParaRPr lang="en-US" sz="1600" dirty="0">
                        <a:latin typeface="+mj-lt"/>
                        <a:ea typeface="Calibri"/>
                        <a:cs typeface="Times New Roman"/>
                      </a:endParaRPr>
                    </a:p>
                  </a:txBody>
                  <a:tcPr marL="68580" marR="68580" marT="0" marB="0"/>
                </a:tc>
                <a:tc hMerge="1">
                  <a:txBody>
                    <a:bodyPr/>
                    <a:lstStyle/>
                    <a:p>
                      <a:pPr marL="0" marR="0" algn="ctr">
                        <a:lnSpc>
                          <a:spcPct val="115000"/>
                        </a:lnSpc>
                        <a:spcBef>
                          <a:spcPts val="0"/>
                        </a:spcBef>
                        <a:spcAft>
                          <a:spcPts val="0"/>
                        </a:spcAft>
                      </a:pPr>
                      <a:endParaRPr lang="en-US" sz="1600" dirty="0">
                        <a:latin typeface="+mj-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t>5,366</a:t>
                      </a:r>
                      <a:endParaRPr lang="en-US" sz="1600" dirty="0">
                        <a:latin typeface="+mj-lt"/>
                        <a:ea typeface="Calibri"/>
                        <a:cs typeface="Times New Roman"/>
                      </a:endParaRPr>
                    </a:p>
                  </a:txBody>
                  <a:tcPr marL="68580" marR="68580" marT="0" marB="0"/>
                </a:tc>
              </a:tr>
            </a:tbl>
          </a:graphicData>
        </a:graphic>
      </p:graphicFrame>
      <p:sp>
        <p:nvSpPr>
          <p:cNvPr id="535554" name="Content Placeholder 2"/>
          <p:cNvSpPr txBox="1">
            <a:spLocks/>
          </p:cNvSpPr>
          <p:nvPr/>
        </p:nvSpPr>
        <p:spPr bwMode="auto">
          <a:xfrm>
            <a:off x="457200" y="1524000"/>
            <a:ext cx="8229600" cy="4525963"/>
          </a:xfrm>
          <a:prstGeom prst="rect">
            <a:avLst/>
          </a:prstGeom>
          <a:noFill/>
          <a:ln w="9525">
            <a:noFill/>
            <a:miter lim="800000"/>
            <a:headEnd/>
            <a:tailEnd/>
          </a:ln>
        </p:spPr>
        <p:txBody>
          <a:bodyPr/>
          <a:lstStyle/>
          <a:p>
            <a:pPr marL="342900" indent="-342900">
              <a:spcBef>
                <a:spcPct val="20000"/>
              </a:spcBef>
              <a:buFont typeface="Arial" charset="0"/>
              <a:buChar char="•"/>
            </a:pPr>
            <a:r>
              <a:rPr lang="en-US" sz="2400">
                <a:latin typeface="Calibri" pitchFamily="34" charset="0"/>
              </a:rPr>
              <a:t>Housing Interests, within Walking Distance of Campus</a:t>
            </a:r>
            <a:endParaRPr lang="en-US" sz="2000">
              <a:latin typeface="Calibri" pitchFamily="34" charset="0"/>
            </a:endParaRPr>
          </a:p>
        </p:txBody>
      </p:sp>
      <p:sp>
        <p:nvSpPr>
          <p:cNvPr id="535555" name="Title 6"/>
          <p:cNvSpPr>
            <a:spLocks noGrp="1"/>
          </p:cNvSpPr>
          <p:nvPr>
            <p:ph type="title"/>
          </p:nvPr>
        </p:nvSpPr>
        <p:spPr/>
        <p:txBody>
          <a:bodyPr/>
          <a:lstStyle/>
          <a:p>
            <a:pPr eaLnBrk="1" hangingPunct="1"/>
            <a:r>
              <a:rPr lang="en-US" smtClean="0"/>
              <a:t>Survey Results</a:t>
            </a:r>
          </a:p>
        </p:txBody>
      </p:sp>
      <p:sp>
        <p:nvSpPr>
          <p:cNvPr id="6" name="Slide Number Placeholder 5"/>
          <p:cNvSpPr>
            <a:spLocks noGrp="1"/>
          </p:cNvSpPr>
          <p:nvPr>
            <p:ph type="sldNum" sz="quarter" idx="12"/>
          </p:nvPr>
        </p:nvSpPr>
        <p:spPr/>
        <p:txBody>
          <a:bodyPr/>
          <a:lstStyle/>
          <a:p>
            <a:pPr>
              <a:defRPr/>
            </a:pPr>
            <a:fld id="{CCF24A7E-403A-440E-B0E3-BA45FB13EB05}" type="slidenum">
              <a:rPr lang="en-US" smtClean="0"/>
              <a:pPr>
                <a:defRPr/>
              </a:pPr>
              <a:t>38</a:t>
            </a:fld>
            <a:endParaRPr lang="en-US"/>
          </a:p>
        </p:txBody>
      </p:sp>
      <p:pic>
        <p:nvPicPr>
          <p:cNvPr id="7" name="Picture 1" descr="C:\Documents and Settings\nkdeja01\Local Settings\Temporary Internet Files\Content.IE5\T571PKCF\MCj04378410000[1].wmf"/>
          <p:cNvPicPr>
            <a:picLocks noChangeAspect="1" noChangeArrowheads="1"/>
          </p:cNvPicPr>
          <p:nvPr/>
        </p:nvPicPr>
        <p:blipFill>
          <a:blip r:embed="rId3"/>
          <a:srcRect/>
          <a:stretch>
            <a:fillRect/>
          </a:stretch>
        </p:blipFill>
        <p:spPr bwMode="auto">
          <a:xfrm>
            <a:off x="2057400" y="76200"/>
            <a:ext cx="700088" cy="457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1" name="Title 4"/>
          <p:cNvSpPr>
            <a:spLocks noGrp="1"/>
          </p:cNvSpPr>
          <p:nvPr>
            <p:ph type="title"/>
          </p:nvPr>
        </p:nvSpPr>
        <p:spPr/>
        <p:txBody>
          <a:bodyPr/>
          <a:lstStyle/>
          <a:p>
            <a:pPr eaLnBrk="1" hangingPunct="1"/>
            <a:r>
              <a:rPr lang="en-US" smtClean="0"/>
              <a:t>If they build it, they will bike!</a:t>
            </a:r>
          </a:p>
        </p:txBody>
      </p:sp>
      <p:sp>
        <p:nvSpPr>
          <p:cNvPr id="537602" name="Content Placeholder 6"/>
          <p:cNvSpPr>
            <a:spLocks noGrp="1"/>
          </p:cNvSpPr>
          <p:nvPr>
            <p:ph idx="1"/>
          </p:nvPr>
        </p:nvSpPr>
        <p:spPr/>
        <p:txBody>
          <a:bodyPr/>
          <a:lstStyle/>
          <a:p>
            <a:pPr eaLnBrk="1" hangingPunct="1"/>
            <a:r>
              <a:rPr lang="en-US" sz="1800" smtClean="0"/>
              <a:t>If a dedicated bike lane was provided from the respondents’ neighborhood to campus, he or she would be more likely to bike to campus.</a:t>
            </a:r>
          </a:p>
        </p:txBody>
      </p:sp>
      <p:graphicFrame>
        <p:nvGraphicFramePr>
          <p:cNvPr id="6" name="Chart 5"/>
          <p:cNvGraphicFramePr/>
          <p:nvPr/>
        </p:nvGraphicFramePr>
        <p:xfrm>
          <a:off x="463550" y="2212975"/>
          <a:ext cx="8001000" cy="4391025"/>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6"/>
          <p:cNvSpPr>
            <a:spLocks noGrp="1"/>
          </p:cNvSpPr>
          <p:nvPr>
            <p:ph type="sldNum" sz="quarter" idx="12"/>
          </p:nvPr>
        </p:nvSpPr>
        <p:spPr/>
        <p:txBody>
          <a:bodyPr/>
          <a:lstStyle/>
          <a:p>
            <a:pPr>
              <a:defRPr/>
            </a:pPr>
            <a:fld id="{7FEB2DC1-A4FB-4F6F-97D7-7962882BF2AC}" type="slidenum">
              <a:rPr lang="en-US" smtClean="0"/>
              <a:pPr>
                <a:defRPr/>
              </a:pPr>
              <a:t>39</a:t>
            </a:fld>
            <a:endParaRPr lang="en-US"/>
          </a:p>
        </p:txBody>
      </p:sp>
      <p:pic>
        <p:nvPicPr>
          <p:cNvPr id="8" name="Picture 1" descr="C:\Documents and Settings\nkdeja01\Local Settings\Temporary Internet Files\Content.IE5\T571PKCF\MCj04378410000[1].wmf"/>
          <p:cNvPicPr>
            <a:picLocks noChangeAspect="1" noChangeArrowheads="1"/>
          </p:cNvPicPr>
          <p:nvPr/>
        </p:nvPicPr>
        <p:blipFill>
          <a:blip r:embed="rId4"/>
          <a:srcRect/>
          <a:stretch>
            <a:fillRect/>
          </a:stretch>
        </p:blipFill>
        <p:spPr bwMode="auto">
          <a:xfrm>
            <a:off x="1447800" y="76200"/>
            <a:ext cx="700088" cy="457200"/>
          </a:xfrm>
          <a:prstGeom prst="rect">
            <a:avLst/>
          </a:prstGeom>
          <a:ln>
            <a:noFill/>
          </a:ln>
          <a:effectLst>
            <a:outerShdw blurRad="292100" dist="139700" dir="2700000" algn="tl" rotWithShape="0">
              <a:srgbClr val="333333">
                <a:alpha val="65000"/>
              </a:srgbClr>
            </a:outerShdw>
          </a:effectLst>
        </p:spPr>
      </p:pic>
      <p:sp>
        <p:nvSpPr>
          <p:cNvPr id="537607" name="Title 4"/>
          <p:cNvSpPr>
            <a:spLocks/>
          </p:cNvSpPr>
          <p:nvPr/>
        </p:nvSpPr>
        <p:spPr bwMode="auto">
          <a:xfrm>
            <a:off x="381000" y="0"/>
            <a:ext cx="8229600" cy="1143000"/>
          </a:xfrm>
          <a:prstGeom prst="rect">
            <a:avLst/>
          </a:prstGeom>
          <a:noFill/>
          <a:ln w="9525">
            <a:noFill/>
            <a:miter lim="800000"/>
            <a:headEnd/>
            <a:tailEnd/>
          </a:ln>
        </p:spPr>
        <p:txBody>
          <a:bodyPr anchor="ctr"/>
          <a:lstStyle/>
          <a:p>
            <a:pPr algn="ctr"/>
            <a:r>
              <a:rPr lang="en-US" sz="4400">
                <a:latin typeface="Calibri" pitchFamily="34" charset="0"/>
              </a:rPr>
              <a:t>If they build it, they will bike!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a:xfrm>
            <a:off x="0" y="274638"/>
            <a:ext cx="9144000" cy="1143000"/>
          </a:xfrm>
        </p:spPr>
        <p:txBody>
          <a:bodyPr/>
          <a:lstStyle/>
          <a:p>
            <a:r>
              <a:rPr lang="en-US" sz="4000" b="1" smtClean="0">
                <a:solidFill>
                  <a:srgbClr val="C00000"/>
                </a:solidFill>
              </a:rPr>
              <a:t>Reasons for </a:t>
            </a:r>
            <a:r>
              <a:rPr lang="en-US" sz="4000" b="1" i="1" smtClean="0">
                <a:solidFill>
                  <a:srgbClr val="C00000"/>
                </a:solidFill>
              </a:rPr>
              <a:t>Everyone</a:t>
            </a:r>
            <a:r>
              <a:rPr lang="en-US" sz="4000" b="1" smtClean="0">
                <a:solidFill>
                  <a:srgbClr val="C00000"/>
                </a:solidFill>
              </a:rPr>
              <a:t> to Support Cycling</a:t>
            </a:r>
          </a:p>
        </p:txBody>
      </p:sp>
      <p:sp>
        <p:nvSpPr>
          <p:cNvPr id="24578" name="Rectangle 3"/>
          <p:cNvSpPr>
            <a:spLocks noGrp="1"/>
          </p:cNvSpPr>
          <p:nvPr>
            <p:ph idx="1"/>
          </p:nvPr>
        </p:nvSpPr>
        <p:spPr/>
        <p:txBody>
          <a:bodyPr/>
          <a:lstStyle/>
          <a:p>
            <a:pPr>
              <a:lnSpc>
                <a:spcPct val="90000"/>
              </a:lnSpc>
            </a:pPr>
            <a:r>
              <a:rPr lang="en-US" sz="2400" b="1" smtClean="0"/>
              <a:t>More daily physical activity and better personal health</a:t>
            </a:r>
          </a:p>
          <a:p>
            <a:pPr>
              <a:lnSpc>
                <a:spcPct val="90000"/>
              </a:lnSpc>
            </a:pPr>
            <a:r>
              <a:rPr lang="en-US" sz="2400" b="1" smtClean="0"/>
              <a:t>Reduced medical costs for everyone, directly and indirectly </a:t>
            </a:r>
          </a:p>
          <a:p>
            <a:pPr>
              <a:lnSpc>
                <a:spcPct val="90000"/>
              </a:lnSpc>
            </a:pPr>
            <a:r>
              <a:rPr lang="en-US" sz="2400" b="1" smtClean="0"/>
              <a:t>Improved traffic safety and more livable neighborhoods</a:t>
            </a:r>
          </a:p>
          <a:p>
            <a:pPr>
              <a:lnSpc>
                <a:spcPct val="90000"/>
              </a:lnSpc>
            </a:pPr>
            <a:r>
              <a:rPr lang="en-US" sz="2400" b="1" smtClean="0"/>
              <a:t>Better Environment: Reduced air, water, and ground pollution; less noise; less disruption of natural ecosystems</a:t>
            </a:r>
          </a:p>
          <a:p>
            <a:pPr>
              <a:lnSpc>
                <a:spcPct val="90000"/>
              </a:lnSpc>
            </a:pPr>
            <a:r>
              <a:rPr lang="en-US" sz="2400" b="1" smtClean="0"/>
              <a:t>Reduced Greenhouse Gases and global warming</a:t>
            </a:r>
          </a:p>
          <a:p>
            <a:pPr>
              <a:lnSpc>
                <a:spcPct val="90000"/>
              </a:lnSpc>
            </a:pPr>
            <a:r>
              <a:rPr lang="en-US" sz="2400" b="1" smtClean="0"/>
              <a:t>Improved accessibility and increased social and economic integration of all groups</a:t>
            </a:r>
          </a:p>
          <a:p>
            <a:pPr>
              <a:lnSpc>
                <a:spcPct val="90000"/>
              </a:lnSpc>
            </a:pPr>
            <a:r>
              <a:rPr lang="en-US" sz="2400" b="1" smtClean="0"/>
              <a:t>Reduced traffic congestion, parking needs, energy use</a:t>
            </a:r>
          </a:p>
          <a:p>
            <a:pPr>
              <a:lnSpc>
                <a:spcPct val="90000"/>
              </a:lnSpc>
            </a:pPr>
            <a:endParaRPr lang="en-US" sz="2400" smtClean="0"/>
          </a:p>
        </p:txBody>
      </p:sp>
      <p:sp>
        <p:nvSpPr>
          <p:cNvPr id="4" name="Slide Number Placeholder 3"/>
          <p:cNvSpPr>
            <a:spLocks noGrp="1"/>
          </p:cNvSpPr>
          <p:nvPr>
            <p:ph type="sldNum" sz="quarter" idx="12"/>
          </p:nvPr>
        </p:nvSpPr>
        <p:spPr/>
        <p:txBody>
          <a:bodyPr/>
          <a:lstStyle/>
          <a:p>
            <a:pPr>
              <a:defRPr/>
            </a:pPr>
            <a:fld id="{1AA98302-D245-4C11-84B0-2456A2942821}"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49" name="Rectangle 2"/>
          <p:cNvSpPr>
            <a:spLocks noGrp="1"/>
          </p:cNvSpPr>
          <p:nvPr>
            <p:ph type="title" idx="4294967295"/>
          </p:nvPr>
        </p:nvSpPr>
        <p:spPr/>
        <p:txBody>
          <a:bodyPr/>
          <a:lstStyle/>
          <a:p>
            <a:endParaRPr lang="en-US" smtClean="0"/>
          </a:p>
        </p:txBody>
      </p:sp>
      <p:sp>
        <p:nvSpPr>
          <p:cNvPr id="539650" name="Rectangle 3"/>
          <p:cNvSpPr>
            <a:spLocks noGrp="1"/>
          </p:cNvSpPr>
          <p:nvPr>
            <p:ph type="body" idx="4294967295"/>
          </p:nvPr>
        </p:nvSpPr>
        <p:spPr/>
        <p:txBody>
          <a:bodyPr/>
          <a:lstStyle/>
          <a:p>
            <a:endParaRPr lang="en-US" smtClean="0"/>
          </a:p>
        </p:txBody>
      </p:sp>
      <p:pic>
        <p:nvPicPr>
          <p:cNvPr id="539651" name="Picture 4"/>
          <p:cNvPicPr>
            <a:picLocks noChangeAspect="1" noChangeArrowheads="1"/>
          </p:cNvPicPr>
          <p:nvPr/>
        </p:nvPicPr>
        <p:blipFill>
          <a:blip r:embed="rId3"/>
          <a:srcRect/>
          <a:stretch>
            <a:fillRect/>
          </a:stretch>
        </p:blipFill>
        <p:spPr bwMode="auto">
          <a:xfrm>
            <a:off x="-304800" y="-228600"/>
            <a:ext cx="9753600" cy="7315200"/>
          </a:xfrm>
          <a:prstGeom prst="rect">
            <a:avLst/>
          </a:prstGeom>
          <a:noFill/>
          <a:ln w="9525">
            <a:noFill/>
            <a:miter lim="800000"/>
            <a:headEnd/>
            <a:tailEnd/>
          </a:ln>
        </p:spPr>
      </p:pic>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91A3910-65A4-4D50-AFC3-8A29181518AD}" type="slidenum">
              <a:rPr lang="en-US" sz="1200">
                <a:solidFill>
                  <a:schemeClr val="tx1">
                    <a:tint val="75000"/>
                  </a:schemeClr>
                </a:solidFill>
                <a:latin typeface="+mn-lt"/>
                <a:cs typeface="+mn-cs"/>
              </a:rPr>
              <a:pPr algn="r" fontAlgn="auto">
                <a:spcBef>
                  <a:spcPts val="0"/>
                </a:spcBef>
                <a:spcAft>
                  <a:spcPts val="0"/>
                </a:spcAft>
                <a:defRPr/>
              </a:pPr>
              <a:t>40</a:t>
            </a:fld>
            <a:endParaRPr lang="en-US" sz="120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7" name="Title 5"/>
          <p:cNvSpPr>
            <a:spLocks noGrp="1"/>
          </p:cNvSpPr>
          <p:nvPr>
            <p:ph type="title"/>
          </p:nvPr>
        </p:nvSpPr>
        <p:spPr/>
        <p:txBody>
          <a:bodyPr/>
          <a:lstStyle/>
          <a:p>
            <a:pPr eaLnBrk="1" hangingPunct="1"/>
            <a:r>
              <a:rPr lang="en-US" smtClean="0"/>
              <a:t>Survey Results</a:t>
            </a:r>
          </a:p>
        </p:txBody>
      </p:sp>
      <p:sp>
        <p:nvSpPr>
          <p:cNvPr id="541698" name="Content Placeholder 6"/>
          <p:cNvSpPr>
            <a:spLocks noGrp="1"/>
          </p:cNvSpPr>
          <p:nvPr>
            <p:ph idx="1"/>
          </p:nvPr>
        </p:nvSpPr>
        <p:spPr/>
        <p:txBody>
          <a:bodyPr/>
          <a:lstStyle/>
          <a:p>
            <a:pPr eaLnBrk="1" hangingPunct="1"/>
            <a:r>
              <a:rPr lang="en-US" sz="2000" smtClean="0"/>
              <a:t>What would make you more likely to bicycle to campus more often? </a:t>
            </a:r>
          </a:p>
        </p:txBody>
      </p:sp>
      <p:graphicFrame>
        <p:nvGraphicFramePr>
          <p:cNvPr id="4" name="Chart 3"/>
          <p:cNvGraphicFramePr/>
          <p:nvPr/>
        </p:nvGraphicFramePr>
        <p:xfrm>
          <a:off x="152400" y="1905000"/>
          <a:ext cx="88392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p:txBody>
          <a:bodyPr/>
          <a:lstStyle/>
          <a:p>
            <a:pPr>
              <a:defRPr/>
            </a:pPr>
            <a:fld id="{E1682D17-61A1-4C4B-8AB3-C0D1F4074512}" type="slidenum">
              <a:rPr lang="en-US" smtClean="0"/>
              <a:pPr>
                <a:defRPr/>
              </a:pPr>
              <a:t>41</a:t>
            </a:fld>
            <a:endParaRPr lang="en-US"/>
          </a:p>
        </p:txBody>
      </p:sp>
      <p:pic>
        <p:nvPicPr>
          <p:cNvPr id="7" name="Picture 1" descr="C:\Documents and Settings\nkdeja01\Local Settings\Temporary Internet Files\Content.IE5\T571PKCF\MCj04378410000[1].wmf"/>
          <p:cNvPicPr>
            <a:picLocks noChangeAspect="1" noChangeArrowheads="1"/>
          </p:cNvPicPr>
          <p:nvPr/>
        </p:nvPicPr>
        <p:blipFill>
          <a:blip r:embed="rId4"/>
          <a:srcRect/>
          <a:stretch>
            <a:fillRect/>
          </a:stretch>
        </p:blipFill>
        <p:spPr bwMode="auto">
          <a:xfrm>
            <a:off x="838200" y="76200"/>
            <a:ext cx="700088" cy="457200"/>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5562600" y="2895600"/>
            <a:ext cx="19050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62600" y="5135563"/>
            <a:ext cx="19050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5" name="Title 5"/>
          <p:cNvSpPr>
            <a:spLocks noGrp="1"/>
          </p:cNvSpPr>
          <p:nvPr>
            <p:ph type="title"/>
          </p:nvPr>
        </p:nvSpPr>
        <p:spPr/>
        <p:txBody>
          <a:bodyPr/>
          <a:lstStyle/>
          <a:p>
            <a:pPr eaLnBrk="1" hangingPunct="1"/>
            <a:r>
              <a:rPr lang="en-US" smtClean="0"/>
              <a:t>Survey Results</a:t>
            </a:r>
          </a:p>
        </p:txBody>
      </p:sp>
      <p:sp>
        <p:nvSpPr>
          <p:cNvPr id="543746" name="Content Placeholder 6"/>
          <p:cNvSpPr>
            <a:spLocks noGrp="1"/>
          </p:cNvSpPr>
          <p:nvPr>
            <p:ph idx="1"/>
          </p:nvPr>
        </p:nvSpPr>
        <p:spPr/>
        <p:txBody>
          <a:bodyPr/>
          <a:lstStyle/>
          <a:p>
            <a:pPr eaLnBrk="1" hangingPunct="1"/>
            <a:r>
              <a:rPr lang="en-US" sz="2000" smtClean="0"/>
              <a:t>Of the following options, which do you think would be best for the University to provide? </a:t>
            </a:r>
          </a:p>
        </p:txBody>
      </p:sp>
      <p:graphicFrame>
        <p:nvGraphicFramePr>
          <p:cNvPr id="5" name="Chart 4"/>
          <p:cNvGraphicFramePr/>
          <p:nvPr/>
        </p:nvGraphicFramePr>
        <p:xfrm>
          <a:off x="533400" y="1905000"/>
          <a:ext cx="80772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p:txBody>
          <a:bodyPr/>
          <a:lstStyle/>
          <a:p>
            <a:pPr>
              <a:defRPr/>
            </a:pPr>
            <a:fld id="{D451EB9B-A865-4F95-AFC6-7C522B9AA56E}" type="slidenum">
              <a:rPr lang="en-US" smtClean="0"/>
              <a:pPr>
                <a:defRPr/>
              </a:pPr>
              <a:t>42</a:t>
            </a:fld>
            <a:endParaRPr lang="en-US"/>
          </a:p>
        </p:txBody>
      </p:sp>
      <p:pic>
        <p:nvPicPr>
          <p:cNvPr id="7" name="Picture 1" descr="C:\Documents and Settings\nkdeja01\Local Settings\Temporary Internet Files\Content.IE5\T571PKCF\MCj04378410000[1].wmf"/>
          <p:cNvPicPr>
            <a:picLocks noChangeAspect="1" noChangeArrowheads="1"/>
          </p:cNvPicPr>
          <p:nvPr/>
        </p:nvPicPr>
        <p:blipFill>
          <a:blip r:embed="rId4"/>
          <a:srcRect/>
          <a:stretch>
            <a:fillRect/>
          </a:stretch>
        </p:blipFill>
        <p:spPr bwMode="auto">
          <a:xfrm>
            <a:off x="533400" y="76200"/>
            <a:ext cx="700088" cy="457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3" name="Title 1"/>
          <p:cNvSpPr>
            <a:spLocks noGrp="1"/>
          </p:cNvSpPr>
          <p:nvPr>
            <p:ph type="title"/>
          </p:nvPr>
        </p:nvSpPr>
        <p:spPr/>
        <p:txBody>
          <a:bodyPr/>
          <a:lstStyle/>
          <a:p>
            <a:pPr eaLnBrk="1" hangingPunct="1"/>
            <a:r>
              <a:rPr lang="en-US" smtClean="0"/>
              <a:t>Economic Benefits of Biking</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dirty="0" smtClean="0"/>
              <a:t>Most American families spend more on driving than on health care, education or food. </a:t>
            </a:r>
          </a:p>
          <a:p>
            <a:pPr lvl="1" eaLnBrk="1" fontAlgn="auto" hangingPunct="1">
              <a:spcAft>
                <a:spcPts val="0"/>
              </a:spcAft>
              <a:buFont typeface="Arial" pitchFamily="34" charset="0"/>
              <a:buChar char="–"/>
              <a:defRPr/>
            </a:pPr>
            <a:r>
              <a:rPr lang="en-US" dirty="0" smtClean="0"/>
              <a:t>And the poorest families spend the most, sometimes more than 1/3 of their income goes to transportation. </a:t>
            </a:r>
          </a:p>
          <a:p>
            <a:pPr eaLnBrk="1" fontAlgn="auto" hangingPunct="1">
              <a:spcAft>
                <a:spcPts val="0"/>
              </a:spcAft>
              <a:buFont typeface="Arial" pitchFamily="34" charset="0"/>
              <a:buChar char="•"/>
              <a:defRPr/>
            </a:pPr>
            <a:r>
              <a:rPr lang="en-US" dirty="0" smtClean="0"/>
              <a:t>The average American household devotes $0.18 of every dollar it spends to getting around</a:t>
            </a:r>
          </a:p>
          <a:p>
            <a:pPr lvl="1" eaLnBrk="1" fontAlgn="auto" hangingPunct="1">
              <a:spcAft>
                <a:spcPts val="0"/>
              </a:spcAft>
              <a:buFont typeface="Arial" pitchFamily="34" charset="0"/>
              <a:buChar char="–"/>
              <a:defRPr/>
            </a:pPr>
            <a:r>
              <a:rPr lang="en-US" dirty="0" smtClean="0"/>
              <a:t>In some metro areas, households are spending more on transportation than on shelter. </a:t>
            </a:r>
          </a:p>
          <a:p>
            <a:pPr lvl="1" eaLnBrk="1" fontAlgn="auto" hangingPunct="1">
              <a:spcAft>
                <a:spcPts val="0"/>
              </a:spcAft>
              <a:buFont typeface="Arial" pitchFamily="34" charset="0"/>
              <a:buChar char="–"/>
              <a:defRPr/>
            </a:pPr>
            <a:r>
              <a:rPr lang="en-US" dirty="0" smtClean="0"/>
              <a:t>The vast majority of that spending, 98%, is for the purchase, operation, and maintenance of automobiles. </a:t>
            </a:r>
          </a:p>
          <a:p>
            <a:pPr eaLnBrk="1" fontAlgn="auto" hangingPunct="1">
              <a:spcAft>
                <a:spcPts val="0"/>
              </a:spcAft>
              <a:buFont typeface="Arial" pitchFamily="34" charset="0"/>
              <a:buChar char="•"/>
              <a:defRPr/>
            </a:pPr>
            <a:endParaRPr lang="en-US" dirty="0"/>
          </a:p>
        </p:txBody>
      </p:sp>
      <p:sp>
        <p:nvSpPr>
          <p:cNvPr id="5" name="Slide Number Placeholder 4"/>
          <p:cNvSpPr>
            <a:spLocks noGrp="1"/>
          </p:cNvSpPr>
          <p:nvPr>
            <p:ph type="sldNum" sz="quarter" idx="12"/>
          </p:nvPr>
        </p:nvSpPr>
        <p:spPr/>
        <p:txBody>
          <a:bodyPr/>
          <a:lstStyle/>
          <a:p>
            <a:pPr>
              <a:defRPr/>
            </a:pPr>
            <a:fld id="{E2E83417-346D-4CC1-A8E1-30DAA39D79BF}" type="slidenum">
              <a:rPr lang="en-US" smtClean="0"/>
              <a:pPr>
                <a:defRPr/>
              </a:pPr>
              <a:t>43</a:t>
            </a:fld>
            <a:endParaRPr lang="en-US"/>
          </a:p>
        </p:txBody>
      </p:sp>
      <p:pic>
        <p:nvPicPr>
          <p:cNvPr id="7" name="Picture 1" descr="C:\Documents and Settings\nkdeja01\Local Settings\Temporary Internet Files\Content.IE5\T571PKCF\MCj04378410000[1].wmf"/>
          <p:cNvPicPr>
            <a:picLocks noChangeAspect="1" noChangeArrowheads="1"/>
          </p:cNvPicPr>
          <p:nvPr/>
        </p:nvPicPr>
        <p:blipFill>
          <a:blip r:embed="rId3"/>
          <a:srcRect/>
          <a:stretch>
            <a:fillRect/>
          </a:stretch>
        </p:blipFill>
        <p:spPr bwMode="auto">
          <a:xfrm>
            <a:off x="7924800" y="76200"/>
            <a:ext cx="700088" cy="457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1" name="Title 1"/>
          <p:cNvSpPr>
            <a:spLocks noGrp="1"/>
          </p:cNvSpPr>
          <p:nvPr>
            <p:ph type="title"/>
          </p:nvPr>
        </p:nvSpPr>
        <p:spPr>
          <a:xfrm>
            <a:off x="457200" y="304800"/>
            <a:ext cx="8229600" cy="1143000"/>
          </a:xfrm>
        </p:spPr>
        <p:txBody>
          <a:bodyPr/>
          <a:lstStyle/>
          <a:p>
            <a:pPr eaLnBrk="1" hangingPunct="1"/>
            <a:r>
              <a:rPr lang="en-US" smtClean="0"/>
              <a:t>Economic Benefits of Biking</a:t>
            </a:r>
          </a:p>
        </p:txBody>
      </p:sp>
      <p:sp>
        <p:nvSpPr>
          <p:cNvPr id="547842" name="Content Placeholder 2"/>
          <p:cNvSpPr>
            <a:spLocks noGrp="1"/>
          </p:cNvSpPr>
          <p:nvPr>
            <p:ph idx="1"/>
          </p:nvPr>
        </p:nvSpPr>
        <p:spPr/>
        <p:txBody>
          <a:bodyPr/>
          <a:lstStyle/>
          <a:p>
            <a:pPr eaLnBrk="1" hangingPunct="1">
              <a:lnSpc>
                <a:spcPct val="80000"/>
              </a:lnSpc>
            </a:pPr>
            <a:r>
              <a:rPr lang="en-US" sz="2500" smtClean="0"/>
              <a:t>Households in automobile-dependent communities devote 50 percent more to transportation (more than $8,500 annually) than households in communities with more accessible land use and more multi-modal transportation systems (less than $5,500 annually) </a:t>
            </a:r>
          </a:p>
          <a:p>
            <a:pPr eaLnBrk="1" hangingPunct="1">
              <a:lnSpc>
                <a:spcPct val="80000"/>
              </a:lnSpc>
            </a:pPr>
            <a:r>
              <a:rPr lang="en-US" sz="2500" smtClean="0"/>
              <a:t>The City of Seattle estimates an average family trimming one vehicle from your household, saves them $340 per month </a:t>
            </a:r>
          </a:p>
          <a:p>
            <a:pPr eaLnBrk="1" hangingPunct="1">
              <a:lnSpc>
                <a:spcPct val="80000"/>
              </a:lnSpc>
            </a:pPr>
            <a:r>
              <a:rPr lang="en-US" sz="2500" smtClean="0"/>
              <a:t>The estimated cost to build a parking spot in a garage is $20,000 to $23,000.  </a:t>
            </a:r>
            <a:r>
              <a:rPr lang="en-US" sz="2600" smtClean="0"/>
              <a:t>The cost to purchase and install one bike parking rack is $1,503</a:t>
            </a:r>
          </a:p>
          <a:p>
            <a:pPr eaLnBrk="1" hangingPunct="1">
              <a:lnSpc>
                <a:spcPct val="80000"/>
              </a:lnSpc>
            </a:pPr>
            <a:endParaRPr lang="en-US" sz="2500" smtClean="0"/>
          </a:p>
        </p:txBody>
      </p:sp>
      <p:sp>
        <p:nvSpPr>
          <p:cNvPr id="5" name="Slide Number Placeholder 4"/>
          <p:cNvSpPr>
            <a:spLocks noGrp="1"/>
          </p:cNvSpPr>
          <p:nvPr>
            <p:ph type="sldNum" sz="quarter" idx="12"/>
          </p:nvPr>
        </p:nvSpPr>
        <p:spPr/>
        <p:txBody>
          <a:bodyPr/>
          <a:lstStyle/>
          <a:p>
            <a:pPr>
              <a:defRPr/>
            </a:pPr>
            <a:fld id="{27ABAA9A-D94D-4D9C-B6E3-8F7C6FB72492}" type="slidenum">
              <a:rPr lang="en-US" smtClean="0"/>
              <a:pPr>
                <a:defRPr/>
              </a:pPr>
              <a:t>44</a:t>
            </a:fld>
            <a:endParaRPr lang="en-US"/>
          </a:p>
        </p:txBody>
      </p:sp>
      <p:pic>
        <p:nvPicPr>
          <p:cNvPr id="7" name="Picture 1" descr="C:\Documents and Settings\nkdeja01\Local Settings\Temporary Internet Files\Content.IE5\T571PKCF\MCj04378410000[1].wmf"/>
          <p:cNvPicPr>
            <a:picLocks noChangeAspect="1" noChangeArrowheads="1"/>
          </p:cNvPicPr>
          <p:nvPr/>
        </p:nvPicPr>
        <p:blipFill>
          <a:blip r:embed="rId3"/>
          <a:srcRect/>
          <a:stretch>
            <a:fillRect/>
          </a:stretch>
        </p:blipFill>
        <p:spPr bwMode="auto">
          <a:xfrm>
            <a:off x="7772400" y="76200"/>
            <a:ext cx="700088" cy="457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89" name="Rectangle 2"/>
          <p:cNvSpPr>
            <a:spLocks noGrp="1"/>
          </p:cNvSpPr>
          <p:nvPr>
            <p:ph type="title"/>
          </p:nvPr>
        </p:nvSpPr>
        <p:spPr/>
        <p:txBody>
          <a:bodyPr/>
          <a:lstStyle/>
          <a:p>
            <a:r>
              <a:rPr lang="en-US" sz="2000" i="1" smtClean="0"/>
              <a:t>New York City's Green Dividend</a:t>
            </a:r>
            <a:r>
              <a:rPr lang="en-US" sz="2000" smtClean="0"/>
              <a:t>, a report by CEOs for Cities that, for the </a:t>
            </a:r>
            <a:br>
              <a:rPr lang="en-US" sz="2000" smtClean="0"/>
            </a:br>
            <a:r>
              <a:rPr lang="en-US" sz="2000" smtClean="0"/>
              <a:t>first time, aggregates </a:t>
            </a:r>
            <a:br>
              <a:rPr lang="en-US" sz="2000" smtClean="0"/>
            </a:br>
            <a:r>
              <a:rPr lang="en-US" sz="2000" smtClean="0"/>
              <a:t>the economic value of walking, biking and transit to the New York City economy.</a:t>
            </a:r>
            <a:br>
              <a:rPr lang="en-US" sz="2000" smtClean="0"/>
            </a:br>
            <a:endParaRPr lang="en-US" sz="2000" smtClean="0"/>
          </a:p>
        </p:txBody>
      </p:sp>
      <p:sp>
        <p:nvSpPr>
          <p:cNvPr id="549890" name="Rectangle 3"/>
          <p:cNvSpPr>
            <a:spLocks noGrp="1"/>
          </p:cNvSpPr>
          <p:nvPr>
            <p:ph idx="1"/>
          </p:nvPr>
        </p:nvSpPr>
        <p:spPr/>
        <p:txBody>
          <a:bodyPr/>
          <a:lstStyle/>
          <a:p>
            <a:r>
              <a:rPr lang="en-US" sz="2800" smtClean="0"/>
              <a:t>In time for Earth Day, the New York City Department of Transportation released New Yorkers would spend $19 billion more per year on auto-related expenses if, on average, they drove as much and owned as many cars as residents of other large U.S. cities. They would own a staggering 4.5 million additional cars (requiring a parking lot the size of Manhattan to hold them!), consume 2.4 billion more gallons of gas and produce 23 million more tons of carbon emissions every year.</a:t>
            </a:r>
          </a:p>
        </p:txBody>
      </p:sp>
      <p:sp>
        <p:nvSpPr>
          <p:cNvPr id="5" name="Slide Number Placeholder 4"/>
          <p:cNvSpPr>
            <a:spLocks noGrp="1"/>
          </p:cNvSpPr>
          <p:nvPr>
            <p:ph type="sldNum" sz="quarter" idx="12"/>
          </p:nvPr>
        </p:nvSpPr>
        <p:spPr/>
        <p:txBody>
          <a:bodyPr/>
          <a:lstStyle/>
          <a:p>
            <a:pPr>
              <a:defRPr/>
            </a:pPr>
            <a:fld id="{F21B9C65-4647-4A41-9906-662ECA4B890F}" type="slidenum">
              <a:rPr lang="en-US" smtClean="0"/>
              <a:pPr>
                <a:defRPr/>
              </a:pPr>
              <a:t>45</a:t>
            </a:fld>
            <a:endParaRPr lang="en-US"/>
          </a:p>
        </p:txBody>
      </p:sp>
      <p:pic>
        <p:nvPicPr>
          <p:cNvPr id="6" name="Picture 1" descr="C:\Documents and Settings\nkdeja01\Local Settings\Temporary Internet Files\Content.IE5\T571PKCF\MCj04378410000[1].wmf"/>
          <p:cNvPicPr>
            <a:picLocks noChangeAspect="1" noChangeArrowheads="1"/>
          </p:cNvPicPr>
          <p:nvPr/>
        </p:nvPicPr>
        <p:blipFill>
          <a:blip r:embed="rId3"/>
          <a:srcRect/>
          <a:stretch>
            <a:fillRect/>
          </a:stretch>
        </p:blipFill>
        <p:spPr bwMode="auto">
          <a:xfrm>
            <a:off x="8291513" y="76200"/>
            <a:ext cx="700087" cy="457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7" name="Title 1"/>
          <p:cNvSpPr>
            <a:spLocks noGrp="1"/>
          </p:cNvSpPr>
          <p:nvPr>
            <p:ph type="title"/>
          </p:nvPr>
        </p:nvSpPr>
        <p:spPr/>
        <p:txBody>
          <a:bodyPr/>
          <a:lstStyle/>
          <a:p>
            <a:pPr eaLnBrk="1" hangingPunct="1"/>
            <a:r>
              <a:rPr lang="en-US" smtClean="0"/>
              <a:t>Economic Benefits of Biking</a:t>
            </a:r>
          </a:p>
        </p:txBody>
      </p:sp>
      <p:sp>
        <p:nvSpPr>
          <p:cNvPr id="3" name="Content Placeholder 2"/>
          <p:cNvSpPr>
            <a:spLocks noGrp="1"/>
          </p:cNvSpPr>
          <p:nvPr>
            <p:ph idx="1"/>
          </p:nvPr>
        </p:nvSpPr>
        <p:spPr>
          <a:xfrm>
            <a:off x="457200" y="1600200"/>
            <a:ext cx="8229600" cy="2438400"/>
          </a:xfrm>
        </p:spPr>
        <p:txBody>
          <a:bodyPr rtlCol="0">
            <a:normAutofit fontScale="70000" lnSpcReduction="20000"/>
          </a:bodyPr>
          <a:lstStyle/>
          <a:p>
            <a:pPr eaLnBrk="1" fontAlgn="auto" hangingPunct="1">
              <a:spcAft>
                <a:spcPts val="0"/>
              </a:spcAft>
              <a:buFont typeface="Arial" pitchFamily="34" charset="0"/>
              <a:buChar char="•"/>
              <a:defRPr/>
            </a:pPr>
            <a:r>
              <a:rPr lang="en-US" dirty="0" smtClean="0"/>
              <a:t>A 1999 study by the ULI, pedestrian-friendly communities determined that homebuyers were willing to pay a $20,000 premium for homes in them compared to similar houses in surrounding areas </a:t>
            </a:r>
          </a:p>
          <a:p>
            <a:pPr eaLnBrk="1" fontAlgn="auto" hangingPunct="1">
              <a:spcAft>
                <a:spcPts val="0"/>
              </a:spcAft>
              <a:buFont typeface="Arial" pitchFamily="34" charset="0"/>
              <a:buChar char="•"/>
              <a:defRPr/>
            </a:pPr>
            <a:r>
              <a:rPr lang="en-US" dirty="0" smtClean="0"/>
              <a:t>In New </a:t>
            </a:r>
            <a:r>
              <a:rPr lang="en-US" dirty="0" err="1" smtClean="0"/>
              <a:t>Urbanist</a:t>
            </a:r>
            <a:r>
              <a:rPr lang="en-US" dirty="0" smtClean="0"/>
              <a:t> neighborhoods outside of Washington D.C. </a:t>
            </a:r>
            <a:r>
              <a:rPr lang="en-US" dirty="0" err="1" smtClean="0"/>
              <a:t>Tu</a:t>
            </a:r>
            <a:r>
              <a:rPr lang="en-US" dirty="0" smtClean="0"/>
              <a:t> and </a:t>
            </a:r>
            <a:r>
              <a:rPr lang="en-US" dirty="0" err="1" smtClean="0"/>
              <a:t>Eppli</a:t>
            </a:r>
            <a:r>
              <a:rPr lang="en-US" dirty="0" smtClean="0"/>
              <a:t> found the price premium of homes to be 14.9 percent, 4.1 percent in Laguna West near Sacramento, CA, and 10.3 percent in Southern Village in Chapel Hill, NC </a:t>
            </a:r>
          </a:p>
        </p:txBody>
      </p:sp>
      <p:pic>
        <p:nvPicPr>
          <p:cNvPr id="5" name="Picture 4" descr="f.jpg"/>
          <p:cNvPicPr>
            <a:picLocks noChangeAspect="1"/>
          </p:cNvPicPr>
          <p:nvPr/>
        </p:nvPicPr>
        <p:blipFill>
          <a:blip r:embed="rId3"/>
          <a:stretch>
            <a:fillRect/>
          </a:stretch>
        </p:blipFill>
        <p:spPr>
          <a:xfrm>
            <a:off x="5181600" y="3962400"/>
            <a:ext cx="3627438" cy="26241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Slide Number Placeholder 6"/>
          <p:cNvSpPr>
            <a:spLocks noGrp="1"/>
          </p:cNvSpPr>
          <p:nvPr>
            <p:ph type="sldNum" sz="quarter" idx="12"/>
          </p:nvPr>
        </p:nvSpPr>
        <p:spPr/>
        <p:txBody>
          <a:bodyPr/>
          <a:lstStyle/>
          <a:p>
            <a:pPr>
              <a:defRPr/>
            </a:pPr>
            <a:fld id="{00F87E71-90DF-48DF-93FB-B0C5C9068764}" type="slidenum">
              <a:rPr lang="en-US" smtClean="0"/>
              <a:pPr>
                <a:defRPr/>
              </a:pPr>
              <a:t>46</a:t>
            </a:fld>
            <a:endParaRPr lang="en-US"/>
          </a:p>
        </p:txBody>
      </p:sp>
      <p:pic>
        <p:nvPicPr>
          <p:cNvPr id="8" name="Picture 1" descr="C:\Documents and Settings\nkdeja01\Local Settings\Temporary Internet Files\Content.IE5\T571PKCF\MCj04378410000[1].wmf"/>
          <p:cNvPicPr>
            <a:picLocks noChangeAspect="1" noChangeArrowheads="1"/>
          </p:cNvPicPr>
          <p:nvPr/>
        </p:nvPicPr>
        <p:blipFill>
          <a:blip r:embed="rId4"/>
          <a:srcRect/>
          <a:stretch>
            <a:fillRect/>
          </a:stretch>
        </p:blipFill>
        <p:spPr bwMode="auto">
          <a:xfrm>
            <a:off x="8077200" y="76200"/>
            <a:ext cx="700088" cy="457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70000" lnSpcReduction="20000"/>
          </a:bodyPr>
          <a:lstStyle/>
          <a:p>
            <a:pPr eaLnBrk="1" fontAlgn="auto" hangingPunct="1">
              <a:spcAft>
                <a:spcPts val="0"/>
              </a:spcAft>
              <a:buFont typeface="Arial" pitchFamily="34" charset="0"/>
              <a:buChar char="•"/>
              <a:defRPr/>
            </a:pPr>
            <a:r>
              <a:rPr lang="en-US" sz="3600" dirty="0" smtClean="0"/>
              <a:t>Scenario: University Savings from Reduced Parking Demand</a:t>
            </a:r>
            <a:endParaRPr lang="en-US" sz="3400" dirty="0" smtClean="0"/>
          </a:p>
          <a:p>
            <a:pPr lvl="1" eaLnBrk="1" fontAlgn="auto" hangingPunct="1">
              <a:spcAft>
                <a:spcPts val="0"/>
              </a:spcAft>
              <a:buFont typeface="Arial" pitchFamily="34" charset="0"/>
              <a:buChar char="–"/>
              <a:defRPr/>
            </a:pPr>
            <a:r>
              <a:rPr lang="en-US" sz="3000" dirty="0" smtClean="0"/>
              <a:t>4,225 = Reduced # S.O.V to campus daily.</a:t>
            </a:r>
          </a:p>
          <a:p>
            <a:pPr lvl="1" eaLnBrk="1" fontAlgn="auto" hangingPunct="1">
              <a:spcAft>
                <a:spcPts val="0"/>
              </a:spcAft>
              <a:buFont typeface="Arial" pitchFamily="34" charset="0"/>
              <a:buChar char="–"/>
              <a:defRPr/>
            </a:pPr>
            <a:r>
              <a:rPr lang="en-US" sz="3000" dirty="0" smtClean="0"/>
              <a:t>$23,000.00 = University cost per new parking space </a:t>
            </a:r>
          </a:p>
          <a:p>
            <a:pPr lvl="1" eaLnBrk="1" fontAlgn="auto" hangingPunct="1">
              <a:spcAft>
                <a:spcPts val="0"/>
              </a:spcAft>
              <a:buFont typeface="Arial" pitchFamily="34" charset="0"/>
              <a:buChar char="–"/>
              <a:defRPr/>
            </a:pPr>
            <a:r>
              <a:rPr lang="en-US" sz="3000" dirty="0" smtClean="0"/>
              <a:t>LDC estimate* (business schools) : </a:t>
            </a:r>
          </a:p>
          <a:p>
            <a:pPr lvl="2" eaLnBrk="1" fontAlgn="auto" hangingPunct="1">
              <a:spcAft>
                <a:spcPts val="0"/>
              </a:spcAft>
              <a:buFont typeface="Arial" pitchFamily="34" charset="0"/>
              <a:buChar char="•"/>
              <a:defRPr/>
            </a:pPr>
            <a:r>
              <a:rPr lang="en-US" dirty="0" smtClean="0"/>
              <a:t>One parking spot per three employees.</a:t>
            </a:r>
          </a:p>
          <a:p>
            <a:pPr lvl="2" eaLnBrk="1" fontAlgn="auto" hangingPunct="1">
              <a:spcAft>
                <a:spcPts val="0"/>
              </a:spcAft>
              <a:buFont typeface="Arial" pitchFamily="34" charset="0"/>
              <a:buChar char="•"/>
              <a:defRPr/>
            </a:pPr>
            <a:r>
              <a:rPr lang="en-US" dirty="0" smtClean="0"/>
              <a:t>One spot per every four seats in classrooms. </a:t>
            </a:r>
          </a:p>
          <a:p>
            <a:pPr lvl="1" eaLnBrk="1" fontAlgn="auto" hangingPunct="1">
              <a:spcAft>
                <a:spcPts val="0"/>
              </a:spcAft>
              <a:buFont typeface="Arial" pitchFamily="34" charset="0"/>
              <a:buChar char="–"/>
              <a:defRPr/>
            </a:pPr>
            <a:r>
              <a:rPr lang="en-US" sz="3000" dirty="0" smtClean="0"/>
              <a:t>Just estimating employees (one-sixth) = 4,225 /6 = 704 cars.</a:t>
            </a:r>
          </a:p>
          <a:p>
            <a:pPr lvl="2" eaLnBrk="1" fontAlgn="auto" hangingPunct="1">
              <a:spcAft>
                <a:spcPts val="0"/>
              </a:spcAft>
              <a:buFont typeface="Arial" pitchFamily="34" charset="0"/>
              <a:buChar char="•"/>
              <a:defRPr/>
            </a:pPr>
            <a:r>
              <a:rPr lang="en-US" dirty="0" smtClean="0"/>
              <a:t>One parking spot per 3 employees = 234 reduced parking spots</a:t>
            </a:r>
          </a:p>
          <a:p>
            <a:pPr lvl="2" eaLnBrk="1" fontAlgn="auto" hangingPunct="1">
              <a:spcAft>
                <a:spcPts val="0"/>
              </a:spcAft>
              <a:buFont typeface="Arial" pitchFamily="34" charset="0"/>
              <a:buChar char="•"/>
              <a:defRPr/>
            </a:pPr>
            <a:r>
              <a:rPr lang="en-US" dirty="0" smtClean="0"/>
              <a:t>$ 26,000.00 (x) 234 parking spots = $6,084,000.00, just for employees.</a:t>
            </a:r>
          </a:p>
          <a:p>
            <a:pPr lvl="2" eaLnBrk="1" fontAlgn="auto" hangingPunct="1">
              <a:spcAft>
                <a:spcPts val="0"/>
              </a:spcAft>
              <a:buFont typeface="Arial" pitchFamily="34" charset="0"/>
              <a:buChar char="•"/>
              <a:defRPr/>
            </a:pPr>
            <a:r>
              <a:rPr lang="en-US" dirty="0" smtClean="0"/>
              <a:t>3,521 remaining cut in cars to campus would create additional savings, plus, leave more room for plazas and café tables and happy people!</a:t>
            </a:r>
          </a:p>
          <a:p>
            <a:pPr lvl="1"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r>
              <a:rPr lang="en-US" sz="2600" dirty="0" smtClean="0"/>
              <a:t>	*Land Development Code (LDC) calls for parking study to determine parking spaces for university campuses and for review by Planning Director. </a:t>
            </a:r>
          </a:p>
          <a:p>
            <a:pPr eaLnBrk="1" fontAlgn="auto" hangingPunct="1">
              <a:spcAft>
                <a:spcPts val="0"/>
              </a:spcAft>
              <a:buFont typeface="Arial" pitchFamily="34" charset="0"/>
              <a:buChar char="•"/>
              <a:defRPr/>
            </a:pPr>
            <a:endParaRPr lang="en-US" dirty="0"/>
          </a:p>
        </p:txBody>
      </p:sp>
      <p:sp>
        <p:nvSpPr>
          <p:cNvPr id="553986" name="Title 4"/>
          <p:cNvSpPr>
            <a:spLocks noGrp="1"/>
          </p:cNvSpPr>
          <p:nvPr>
            <p:ph type="title"/>
          </p:nvPr>
        </p:nvSpPr>
        <p:spPr/>
        <p:txBody>
          <a:bodyPr/>
          <a:lstStyle/>
          <a:p>
            <a:pPr eaLnBrk="1" hangingPunct="1"/>
            <a:r>
              <a:rPr lang="en-US" sz="4000" smtClean="0"/>
              <a:t>Build Bike Racks not Parking Spaces</a:t>
            </a:r>
          </a:p>
        </p:txBody>
      </p:sp>
      <p:sp>
        <p:nvSpPr>
          <p:cNvPr id="5" name="Slide Number Placeholder 4"/>
          <p:cNvSpPr>
            <a:spLocks noGrp="1"/>
          </p:cNvSpPr>
          <p:nvPr>
            <p:ph type="sldNum" sz="quarter" idx="12"/>
          </p:nvPr>
        </p:nvSpPr>
        <p:spPr/>
        <p:txBody>
          <a:bodyPr/>
          <a:lstStyle/>
          <a:p>
            <a:pPr>
              <a:defRPr/>
            </a:pPr>
            <a:fld id="{893C4910-4826-4203-8805-B4602F9B002B}" type="slidenum">
              <a:rPr lang="en-US" smtClean="0"/>
              <a:pPr>
                <a:defRPr/>
              </a:pPr>
              <a:t>47</a:t>
            </a:fld>
            <a:endParaRPr lang="en-US"/>
          </a:p>
        </p:txBody>
      </p:sp>
      <p:pic>
        <p:nvPicPr>
          <p:cNvPr id="6" name="Picture 1" descr="C:\Documents and Settings\nkdeja01\Local Settings\Temporary Internet Files\Content.IE5\T571PKCF\MCj04378410000[1].wmf"/>
          <p:cNvPicPr>
            <a:picLocks noChangeAspect="1" noChangeArrowheads="1"/>
          </p:cNvPicPr>
          <p:nvPr/>
        </p:nvPicPr>
        <p:blipFill>
          <a:blip r:embed="rId3"/>
          <a:srcRect/>
          <a:stretch>
            <a:fillRect/>
          </a:stretch>
        </p:blipFill>
        <p:spPr bwMode="auto">
          <a:xfrm>
            <a:off x="3733800" y="76200"/>
            <a:ext cx="700088" cy="457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3" name="Title 5"/>
          <p:cNvSpPr>
            <a:spLocks noGrp="1"/>
          </p:cNvSpPr>
          <p:nvPr>
            <p:ph type="title"/>
          </p:nvPr>
        </p:nvSpPr>
        <p:spPr/>
        <p:txBody>
          <a:bodyPr/>
          <a:lstStyle/>
          <a:p>
            <a:r>
              <a:rPr lang="en-US" smtClean="0"/>
              <a:t>Economic Benefits</a:t>
            </a:r>
          </a:p>
        </p:txBody>
      </p:sp>
      <p:sp>
        <p:nvSpPr>
          <p:cNvPr id="556034" name="Rectangle 3"/>
          <p:cNvSpPr>
            <a:spLocks noGrp="1"/>
          </p:cNvSpPr>
          <p:nvPr>
            <p:ph idx="1"/>
          </p:nvPr>
        </p:nvSpPr>
        <p:spPr/>
        <p:txBody>
          <a:bodyPr/>
          <a:lstStyle/>
          <a:p>
            <a:pPr eaLnBrk="1" hangingPunct="1">
              <a:lnSpc>
                <a:spcPct val="90000"/>
              </a:lnSpc>
            </a:pPr>
            <a:r>
              <a:rPr lang="en-US" smtClean="0"/>
              <a:t>Study of 170 Louisville Metro Neighborhoods:</a:t>
            </a:r>
          </a:p>
          <a:p>
            <a:pPr lvl="1" eaLnBrk="1" hangingPunct="1">
              <a:lnSpc>
                <a:spcPct val="90000"/>
              </a:lnSpc>
            </a:pPr>
            <a:r>
              <a:rPr lang="en-US" smtClean="0"/>
              <a:t>Using multiple regression analysis we have already published research on contemporary housing values shows the following: </a:t>
            </a:r>
          </a:p>
          <a:p>
            <a:pPr lvl="1" eaLnBrk="1" hangingPunct="1">
              <a:lnSpc>
                <a:spcPct val="90000"/>
              </a:lnSpc>
            </a:pPr>
            <a:r>
              <a:rPr lang="en-US" smtClean="0"/>
              <a:t>Historic Preservation District increases Housing values</a:t>
            </a:r>
          </a:p>
          <a:p>
            <a:pPr lvl="1" eaLnBrk="1" hangingPunct="1">
              <a:lnSpc>
                <a:spcPct val="90000"/>
              </a:lnSpc>
            </a:pPr>
            <a:r>
              <a:rPr lang="en-US" smtClean="0"/>
              <a:t>Living inside Watterson Expressway increases property values</a:t>
            </a:r>
          </a:p>
          <a:p>
            <a:pPr lvl="1" eaLnBrk="1" hangingPunct="1">
              <a:lnSpc>
                <a:spcPct val="90000"/>
              </a:lnSpc>
            </a:pPr>
            <a:r>
              <a:rPr lang="en-US" smtClean="0"/>
              <a:t>New Urbanist Neighborhoods show positive increases in value</a:t>
            </a:r>
          </a:p>
          <a:p>
            <a:pPr eaLnBrk="1" hangingPunct="1">
              <a:lnSpc>
                <a:spcPct val="90000"/>
              </a:lnSpc>
            </a:pPr>
            <a:endParaRPr lang="en-US" smtClean="0"/>
          </a:p>
        </p:txBody>
      </p:sp>
      <p:sp>
        <p:nvSpPr>
          <p:cNvPr id="4" name="Slide Number Placeholder 3"/>
          <p:cNvSpPr>
            <a:spLocks noGrp="1"/>
          </p:cNvSpPr>
          <p:nvPr>
            <p:ph type="sldNum" sz="quarter" idx="12"/>
          </p:nvPr>
        </p:nvSpPr>
        <p:spPr/>
        <p:txBody>
          <a:bodyPr/>
          <a:lstStyle/>
          <a:p>
            <a:pPr>
              <a:defRPr/>
            </a:pPr>
            <a:fld id="{9376B299-E04E-496F-994D-07CB7CCF8B41}" type="slidenum">
              <a:rPr lang="en-US" smtClean="0"/>
              <a:pPr>
                <a:defRPr/>
              </a:pPr>
              <a:t>48</a:t>
            </a:fld>
            <a:endParaRPr lang="en-US"/>
          </a:p>
        </p:txBody>
      </p:sp>
      <p:pic>
        <p:nvPicPr>
          <p:cNvPr id="5" name="Picture 1" descr="C:\Documents and Settings\nkdeja01\Local Settings\Temporary Internet Files\Content.IE5\T571PKCF\MCj04378410000[1].wmf"/>
          <p:cNvPicPr>
            <a:picLocks noChangeAspect="1" noChangeArrowheads="1"/>
          </p:cNvPicPr>
          <p:nvPr/>
        </p:nvPicPr>
        <p:blipFill>
          <a:blip r:embed="rId3"/>
          <a:srcRect/>
          <a:stretch>
            <a:fillRect/>
          </a:stretch>
        </p:blipFill>
        <p:spPr bwMode="auto">
          <a:xfrm>
            <a:off x="7010400" y="76200"/>
            <a:ext cx="700088" cy="457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1" name="Title 1"/>
          <p:cNvSpPr>
            <a:spLocks noGrp="1"/>
          </p:cNvSpPr>
          <p:nvPr>
            <p:ph type="title"/>
          </p:nvPr>
        </p:nvSpPr>
        <p:spPr/>
        <p:txBody>
          <a:bodyPr/>
          <a:lstStyle/>
          <a:p>
            <a:pPr eaLnBrk="1" hangingPunct="1"/>
            <a:r>
              <a:rPr lang="en-US" smtClean="0"/>
              <a:t>Economic Savings</a:t>
            </a:r>
          </a:p>
        </p:txBody>
      </p:sp>
      <p:graphicFrame>
        <p:nvGraphicFramePr>
          <p:cNvPr id="7" name="Table 6"/>
          <p:cNvGraphicFramePr>
            <a:graphicFrameLocks noGrp="1"/>
          </p:cNvGraphicFramePr>
          <p:nvPr/>
        </p:nvGraphicFramePr>
        <p:xfrm>
          <a:off x="609600" y="1828803"/>
          <a:ext cx="8000998" cy="1371597"/>
        </p:xfrm>
        <a:graphic>
          <a:graphicData uri="http://schemas.openxmlformats.org/drawingml/2006/table">
            <a:tbl>
              <a:tblPr firstRow="1">
                <a:effectLst>
                  <a:innerShdw blurRad="114300">
                    <a:prstClr val="black"/>
                  </a:innerShdw>
                </a:effectLst>
                <a:tableStyleId>{69C7853C-536D-4A76-A0AE-DD22124D55A5}</a:tableStyleId>
              </a:tblPr>
              <a:tblGrid>
                <a:gridCol w="1371598"/>
                <a:gridCol w="1219200"/>
                <a:gridCol w="1295400"/>
                <a:gridCol w="914400"/>
                <a:gridCol w="990600"/>
                <a:gridCol w="2209800"/>
              </a:tblGrid>
              <a:tr h="761997">
                <a:tc>
                  <a:txBody>
                    <a:bodyPr/>
                    <a:lstStyle/>
                    <a:p>
                      <a:pPr algn="l" fontAlgn="b"/>
                      <a:endParaRPr lang="en-US" sz="1600" b="0" i="0" u="none" strike="noStrike" dirty="0">
                        <a:solidFill>
                          <a:srgbClr val="000000"/>
                        </a:solidFill>
                        <a:latin typeface="Calibri"/>
                      </a:endParaRPr>
                    </a:p>
                  </a:txBody>
                  <a:tcPr marL="9525" marR="9525" marT="9525" marB="0" anchor="ctr"/>
                </a:tc>
                <a:tc>
                  <a:txBody>
                    <a:bodyPr/>
                    <a:lstStyle/>
                    <a:p>
                      <a:pPr algn="ctr" fontAlgn="b"/>
                      <a:r>
                        <a:rPr lang="en-US" sz="1600" u="none" strike="noStrike" dirty="0"/>
                        <a:t>Survey Population</a:t>
                      </a:r>
                      <a:endParaRPr lang="en-US" sz="1600" b="0" i="0" u="none" strike="noStrike" dirty="0">
                        <a:solidFill>
                          <a:srgbClr val="000000"/>
                        </a:solidFill>
                        <a:latin typeface="Calibri"/>
                      </a:endParaRPr>
                    </a:p>
                  </a:txBody>
                  <a:tcPr marL="9525" marR="9525" marT="9525" marB="0" anchor="ctr"/>
                </a:tc>
                <a:tc>
                  <a:txBody>
                    <a:bodyPr/>
                    <a:lstStyle/>
                    <a:p>
                      <a:pPr algn="ctr" fontAlgn="b"/>
                      <a:r>
                        <a:rPr lang="en-US" sz="1600" u="none" strike="noStrike" dirty="0"/>
                        <a:t>Actual Population</a:t>
                      </a:r>
                      <a:endParaRPr lang="en-US" sz="1600" b="0" i="0" u="none" strike="noStrike" dirty="0">
                        <a:solidFill>
                          <a:srgbClr val="000000"/>
                        </a:solidFill>
                        <a:latin typeface="Calibri"/>
                      </a:endParaRPr>
                    </a:p>
                  </a:txBody>
                  <a:tcPr marL="9525" marR="9525" marT="9525" marB="0" anchor="ctr"/>
                </a:tc>
                <a:tc>
                  <a:txBody>
                    <a:bodyPr/>
                    <a:lstStyle/>
                    <a:p>
                      <a:pPr algn="ctr" fontAlgn="b"/>
                      <a:r>
                        <a:rPr lang="en-US" sz="1600" u="none" strike="noStrike" dirty="0"/>
                        <a:t>Sample Size</a:t>
                      </a:r>
                      <a:endParaRPr lang="en-US" sz="1600" b="0" i="0" u="none" strike="noStrike" dirty="0">
                        <a:solidFill>
                          <a:srgbClr val="000000"/>
                        </a:solidFill>
                        <a:latin typeface="Calibri"/>
                      </a:endParaRPr>
                    </a:p>
                  </a:txBody>
                  <a:tcPr marL="9525" marR="9525" marT="9525" marB="0" anchor="ctr"/>
                </a:tc>
                <a:tc>
                  <a:txBody>
                    <a:bodyPr/>
                    <a:lstStyle/>
                    <a:p>
                      <a:pPr algn="ctr" fontAlgn="b"/>
                      <a:r>
                        <a:rPr lang="en-US" sz="1600" u="none" strike="noStrike"/>
                        <a:t>Live close to campus</a:t>
                      </a:r>
                      <a:endParaRPr lang="en-US" sz="1600" b="0" i="0" u="none" strike="noStrike">
                        <a:solidFill>
                          <a:srgbClr val="000000"/>
                        </a:solidFill>
                        <a:latin typeface="Calibri"/>
                      </a:endParaRPr>
                    </a:p>
                  </a:txBody>
                  <a:tcPr marL="9525" marR="9525" marT="9525" marB="0" anchor="ctr"/>
                </a:tc>
                <a:tc>
                  <a:txBody>
                    <a:bodyPr/>
                    <a:lstStyle/>
                    <a:p>
                      <a:pPr algn="ctr" fontAlgn="b"/>
                      <a:r>
                        <a:rPr lang="en-US" sz="1600" u="none" strike="noStrike" dirty="0"/>
                        <a:t>Actual </a:t>
                      </a:r>
                      <a:r>
                        <a:rPr lang="en-US" sz="1600" u="none" strike="noStrike" dirty="0" smtClean="0"/>
                        <a:t>population living close to campus</a:t>
                      </a:r>
                      <a:endParaRPr lang="en-US" sz="1600" b="0" i="0" u="none" strike="noStrike" dirty="0">
                        <a:solidFill>
                          <a:srgbClr val="000000"/>
                        </a:solidFill>
                        <a:latin typeface="Calibri"/>
                      </a:endParaRPr>
                    </a:p>
                  </a:txBody>
                  <a:tcPr marL="9525" marR="9525" marT="9525" marB="0" anchor="ctr"/>
                </a:tc>
              </a:tr>
              <a:tr h="304800">
                <a:tc>
                  <a:txBody>
                    <a:bodyPr/>
                    <a:lstStyle/>
                    <a:p>
                      <a:pPr algn="l" fontAlgn="b"/>
                      <a:r>
                        <a:rPr lang="en-US" sz="1600" u="none" strike="noStrike" dirty="0"/>
                        <a:t>Faculty/Staff</a:t>
                      </a:r>
                      <a:endParaRPr lang="en-US" sz="1600" b="0" i="0" u="none" strike="noStrike" dirty="0">
                        <a:solidFill>
                          <a:srgbClr val="000000"/>
                        </a:solidFill>
                        <a:latin typeface="Calibri"/>
                      </a:endParaRPr>
                    </a:p>
                  </a:txBody>
                  <a:tcPr marL="9525" marR="9525" marT="9525" marB="0" anchor="ctr"/>
                </a:tc>
                <a:tc>
                  <a:txBody>
                    <a:bodyPr/>
                    <a:lstStyle/>
                    <a:p>
                      <a:pPr algn="ctr" fontAlgn="b"/>
                      <a:r>
                        <a:rPr lang="en-US" sz="1600" u="none" strike="noStrike" dirty="0"/>
                        <a:t>1,508</a:t>
                      </a:r>
                      <a:endParaRPr lang="en-US" sz="1600" b="0" i="0" u="none" strike="noStrike" dirty="0">
                        <a:solidFill>
                          <a:srgbClr val="000000"/>
                        </a:solidFill>
                        <a:latin typeface="Calibri"/>
                      </a:endParaRPr>
                    </a:p>
                  </a:txBody>
                  <a:tcPr marL="9525" marR="9525" marT="9525" marB="0" anchor="ctr"/>
                </a:tc>
                <a:tc>
                  <a:txBody>
                    <a:bodyPr/>
                    <a:lstStyle/>
                    <a:p>
                      <a:pPr algn="ctr" fontAlgn="b"/>
                      <a:r>
                        <a:rPr lang="en-US" sz="1600" u="none" strike="noStrike" dirty="0"/>
                        <a:t>6,174</a:t>
                      </a:r>
                      <a:endParaRPr lang="en-US" sz="1600" b="0" i="0" u="none" strike="noStrike" dirty="0">
                        <a:solidFill>
                          <a:srgbClr val="000000"/>
                        </a:solidFill>
                        <a:latin typeface="Calibri"/>
                      </a:endParaRPr>
                    </a:p>
                  </a:txBody>
                  <a:tcPr marL="9525" marR="9525" marT="9525" marB="0" anchor="ctr"/>
                </a:tc>
                <a:tc>
                  <a:txBody>
                    <a:bodyPr/>
                    <a:lstStyle/>
                    <a:p>
                      <a:pPr algn="ctr" fontAlgn="b"/>
                      <a:r>
                        <a:rPr lang="en-US" sz="1600" u="none" strike="noStrike" dirty="0"/>
                        <a:t>24.4%</a:t>
                      </a:r>
                      <a:endParaRPr lang="en-US" sz="1600" b="0" i="0" u="none" strike="noStrike" dirty="0">
                        <a:solidFill>
                          <a:srgbClr val="000000"/>
                        </a:solidFill>
                        <a:latin typeface="Calibri"/>
                      </a:endParaRPr>
                    </a:p>
                  </a:txBody>
                  <a:tcPr marL="9525" marR="9525" marT="9525" marB="0" anchor="ctr"/>
                </a:tc>
                <a:tc>
                  <a:txBody>
                    <a:bodyPr/>
                    <a:lstStyle/>
                    <a:p>
                      <a:pPr algn="ctr" fontAlgn="b"/>
                      <a:r>
                        <a:rPr lang="en-US" sz="1600" u="none" strike="noStrike" dirty="0"/>
                        <a:t>18.4%</a:t>
                      </a:r>
                      <a:endParaRPr lang="en-US" sz="1600" b="0" i="0" u="none" strike="noStrike" dirty="0">
                        <a:solidFill>
                          <a:srgbClr val="000000"/>
                        </a:solidFill>
                        <a:latin typeface="Calibri"/>
                      </a:endParaRPr>
                    </a:p>
                  </a:txBody>
                  <a:tcPr marL="9525" marR="9525" marT="9525" marB="0" anchor="ctr"/>
                </a:tc>
                <a:tc>
                  <a:txBody>
                    <a:bodyPr/>
                    <a:lstStyle/>
                    <a:p>
                      <a:pPr algn="ctr" fontAlgn="b"/>
                      <a:r>
                        <a:rPr lang="en-US" sz="1600" u="none" strike="noStrike" dirty="0"/>
                        <a:t>1,136</a:t>
                      </a:r>
                      <a:endParaRPr lang="en-US" sz="1600" b="0" i="0" u="none" strike="noStrike" dirty="0">
                        <a:solidFill>
                          <a:srgbClr val="000000"/>
                        </a:solidFill>
                        <a:latin typeface="Calibri"/>
                      </a:endParaRPr>
                    </a:p>
                  </a:txBody>
                  <a:tcPr marL="9525" marR="9525" marT="9525" marB="0" anchor="ctr"/>
                </a:tc>
              </a:tr>
              <a:tr h="304800">
                <a:tc>
                  <a:txBody>
                    <a:bodyPr/>
                    <a:lstStyle/>
                    <a:p>
                      <a:pPr algn="l" fontAlgn="b"/>
                      <a:r>
                        <a:rPr lang="en-US" sz="1600" u="none" strike="noStrike" dirty="0"/>
                        <a:t>Student</a:t>
                      </a:r>
                      <a:endParaRPr lang="en-US" sz="1600" b="0" i="0" u="none" strike="noStrike" dirty="0">
                        <a:solidFill>
                          <a:srgbClr val="000000"/>
                        </a:solidFill>
                        <a:latin typeface="Calibri"/>
                      </a:endParaRPr>
                    </a:p>
                  </a:txBody>
                  <a:tcPr marL="9525" marR="9525" marT="9525" marB="0" anchor="ctr"/>
                </a:tc>
                <a:tc>
                  <a:txBody>
                    <a:bodyPr/>
                    <a:lstStyle/>
                    <a:p>
                      <a:pPr algn="ctr" fontAlgn="b"/>
                      <a:r>
                        <a:rPr lang="en-US" sz="1600" u="none" strike="noStrike" dirty="0"/>
                        <a:t>524</a:t>
                      </a:r>
                      <a:endParaRPr lang="en-US" sz="1600" b="0" i="0" u="none" strike="noStrike" dirty="0">
                        <a:solidFill>
                          <a:srgbClr val="000000"/>
                        </a:solidFill>
                        <a:latin typeface="Calibri"/>
                      </a:endParaRPr>
                    </a:p>
                  </a:txBody>
                  <a:tcPr marL="9525" marR="9525" marT="9525" marB="0" anchor="ctr"/>
                </a:tc>
                <a:tc>
                  <a:txBody>
                    <a:bodyPr/>
                    <a:lstStyle/>
                    <a:p>
                      <a:pPr algn="ctr" fontAlgn="b"/>
                      <a:r>
                        <a:rPr lang="en-US" sz="1600" u="none" strike="noStrike" dirty="0"/>
                        <a:t>21,016</a:t>
                      </a:r>
                      <a:endParaRPr lang="en-US" sz="1600" b="0" i="0" u="none" strike="noStrike" dirty="0">
                        <a:solidFill>
                          <a:srgbClr val="000000"/>
                        </a:solidFill>
                        <a:latin typeface="Calibri"/>
                      </a:endParaRPr>
                    </a:p>
                  </a:txBody>
                  <a:tcPr marL="9525" marR="9525" marT="9525" marB="0" anchor="ctr"/>
                </a:tc>
                <a:tc>
                  <a:txBody>
                    <a:bodyPr/>
                    <a:lstStyle/>
                    <a:p>
                      <a:pPr algn="ctr" fontAlgn="b"/>
                      <a:r>
                        <a:rPr lang="en-US" sz="1600" u="none" strike="noStrike" dirty="0"/>
                        <a:t>2.5%</a:t>
                      </a:r>
                      <a:endParaRPr lang="en-US" sz="1600" b="0" i="0" u="none" strike="noStrike" dirty="0">
                        <a:solidFill>
                          <a:srgbClr val="000000"/>
                        </a:solidFill>
                        <a:latin typeface="Calibri"/>
                      </a:endParaRPr>
                    </a:p>
                  </a:txBody>
                  <a:tcPr marL="9525" marR="9525" marT="9525" marB="0" anchor="ctr"/>
                </a:tc>
                <a:tc>
                  <a:txBody>
                    <a:bodyPr/>
                    <a:lstStyle/>
                    <a:p>
                      <a:pPr algn="ctr" fontAlgn="b"/>
                      <a:r>
                        <a:rPr lang="en-US" sz="1600" u="none" strike="noStrike" dirty="0"/>
                        <a:t>38.0%</a:t>
                      </a:r>
                      <a:endParaRPr lang="en-US" sz="1600" b="0" i="0" u="none" strike="noStrike" dirty="0">
                        <a:solidFill>
                          <a:srgbClr val="000000"/>
                        </a:solidFill>
                        <a:latin typeface="Calibri"/>
                      </a:endParaRPr>
                    </a:p>
                  </a:txBody>
                  <a:tcPr marL="9525" marR="9525" marT="9525" marB="0" anchor="ctr"/>
                </a:tc>
                <a:tc>
                  <a:txBody>
                    <a:bodyPr/>
                    <a:lstStyle/>
                    <a:p>
                      <a:pPr algn="ctr" fontAlgn="b"/>
                      <a:r>
                        <a:rPr lang="en-US" sz="1600" u="none" strike="noStrike" dirty="0"/>
                        <a:t>7,986</a:t>
                      </a:r>
                      <a:endParaRPr lang="en-US" sz="1600" b="0" i="0" u="none" strike="noStrike" dirty="0">
                        <a:solidFill>
                          <a:srgbClr val="000000"/>
                        </a:solidFill>
                        <a:latin typeface="Calibri"/>
                      </a:endParaRPr>
                    </a:p>
                  </a:txBody>
                  <a:tcPr marL="9525" marR="9525" marT="9525" marB="0" anchor="ctr"/>
                </a:tc>
              </a:tr>
            </a:tbl>
          </a:graphicData>
        </a:graphic>
      </p:graphicFrame>
      <p:pic>
        <p:nvPicPr>
          <p:cNvPr id="8" name="Picture 7" descr="gal_obama_marthas_vineyard_09.jpg"/>
          <p:cNvPicPr>
            <a:picLocks noChangeAspect="1"/>
          </p:cNvPicPr>
          <p:nvPr/>
        </p:nvPicPr>
        <p:blipFill>
          <a:blip r:embed="rId3"/>
          <a:stretch>
            <a:fillRect/>
          </a:stretch>
        </p:blipFill>
        <p:spPr>
          <a:xfrm>
            <a:off x="5592763" y="3581400"/>
            <a:ext cx="2103437" cy="2971800"/>
          </a:xfrm>
          <a:prstGeom prst="rect">
            <a:avLst/>
          </a:prstGeom>
          <a:ln w="38100" cap="sq">
            <a:solidFill>
              <a:schemeClr val="accent3"/>
            </a:solidFill>
            <a:prstDash val="solid"/>
            <a:miter lim="800000"/>
          </a:ln>
          <a:effectLst>
            <a:outerShdw blurRad="50800" dist="38100" dir="2700000" algn="tl" rotWithShape="0">
              <a:srgbClr val="000000">
                <a:alpha val="43000"/>
              </a:srgbClr>
            </a:outerShdw>
          </a:effectLst>
        </p:spPr>
      </p:pic>
      <p:graphicFrame>
        <p:nvGraphicFramePr>
          <p:cNvPr id="9" name="Table 8"/>
          <p:cNvGraphicFramePr>
            <a:graphicFrameLocks noGrp="1"/>
          </p:cNvGraphicFramePr>
          <p:nvPr/>
        </p:nvGraphicFramePr>
        <p:xfrm>
          <a:off x="1143000" y="4191000"/>
          <a:ext cx="3962400" cy="1898556"/>
        </p:xfrm>
        <a:graphic>
          <a:graphicData uri="http://schemas.openxmlformats.org/drawingml/2006/table">
            <a:tbl>
              <a:tblPr firstRow="1">
                <a:effectLst>
                  <a:innerShdw blurRad="114300">
                    <a:prstClr val="black"/>
                  </a:innerShdw>
                </a:effectLst>
                <a:tableStyleId>{69C7853C-536D-4A76-A0AE-DD22124D55A5}</a:tableStyleId>
              </a:tblPr>
              <a:tblGrid>
                <a:gridCol w="1143000"/>
                <a:gridCol w="1752600"/>
                <a:gridCol w="1066800"/>
              </a:tblGrid>
              <a:tr h="838200">
                <a:tc>
                  <a:txBody>
                    <a:bodyPr/>
                    <a:lstStyle/>
                    <a:p>
                      <a:pPr algn="l" fontAlgn="b"/>
                      <a:endParaRPr lang="en-US" sz="1600" b="0" i="0" u="none" strike="noStrike" dirty="0">
                        <a:solidFill>
                          <a:srgbClr val="000000"/>
                        </a:solidFill>
                        <a:latin typeface="Calibri"/>
                      </a:endParaRPr>
                    </a:p>
                  </a:txBody>
                  <a:tcPr marL="9525" marR="9525" marT="9525" marB="0" anchor="ctr"/>
                </a:tc>
                <a:tc>
                  <a:txBody>
                    <a:bodyPr/>
                    <a:lstStyle/>
                    <a:p>
                      <a:pPr algn="ctr" fontAlgn="b"/>
                      <a:r>
                        <a:rPr lang="en-US" sz="1600" u="none" strike="noStrike" dirty="0"/>
                        <a:t>Percent interested in biking with a dedicated bike lane</a:t>
                      </a:r>
                      <a:endParaRPr lang="en-US" sz="1600" b="0" i="0" u="none" strike="noStrike" dirty="0">
                        <a:solidFill>
                          <a:srgbClr val="000000"/>
                        </a:solidFill>
                        <a:latin typeface="Calibri"/>
                      </a:endParaRPr>
                    </a:p>
                  </a:txBody>
                  <a:tcPr marL="9525" marR="9525" marT="9525" marB="0" anchor="ctr"/>
                </a:tc>
                <a:tc>
                  <a:txBody>
                    <a:bodyPr/>
                    <a:lstStyle/>
                    <a:p>
                      <a:pPr algn="ctr" fontAlgn="b"/>
                      <a:r>
                        <a:rPr lang="en-US" sz="1600" u="none" strike="noStrike" dirty="0"/>
                        <a:t>Population interested</a:t>
                      </a:r>
                      <a:endParaRPr lang="en-US" sz="1600" b="0" i="0" u="none" strike="noStrike" dirty="0">
                        <a:solidFill>
                          <a:srgbClr val="000000"/>
                        </a:solidFill>
                        <a:latin typeface="Calibri"/>
                      </a:endParaRPr>
                    </a:p>
                  </a:txBody>
                  <a:tcPr marL="9525" marR="9525" marT="9525" marB="0" anchor="ctr"/>
                </a:tc>
              </a:tr>
              <a:tr h="353452">
                <a:tc>
                  <a:txBody>
                    <a:bodyPr/>
                    <a:lstStyle/>
                    <a:p>
                      <a:pPr algn="l" fontAlgn="b"/>
                      <a:r>
                        <a:rPr lang="en-US" sz="1600" u="none" strike="noStrike" dirty="0"/>
                        <a:t>Faculty/Staff</a:t>
                      </a:r>
                      <a:endParaRPr lang="en-US" sz="1600" b="0" i="0" u="none" strike="noStrike" dirty="0">
                        <a:solidFill>
                          <a:srgbClr val="000000"/>
                        </a:solidFill>
                        <a:latin typeface="Calibri"/>
                      </a:endParaRPr>
                    </a:p>
                  </a:txBody>
                  <a:tcPr marL="9525" marR="9525" marT="9525" marB="0" anchor="ctr"/>
                </a:tc>
                <a:tc>
                  <a:txBody>
                    <a:bodyPr/>
                    <a:lstStyle/>
                    <a:p>
                      <a:pPr algn="ctr" fontAlgn="b"/>
                      <a:r>
                        <a:rPr lang="en-US" sz="1600" u="none" strike="noStrike" dirty="0"/>
                        <a:t>79.5%</a:t>
                      </a:r>
                      <a:endParaRPr lang="en-US" sz="1600" b="0" i="0" u="none" strike="noStrike" dirty="0">
                        <a:solidFill>
                          <a:srgbClr val="000000"/>
                        </a:solidFill>
                        <a:latin typeface="Calibri"/>
                      </a:endParaRPr>
                    </a:p>
                  </a:txBody>
                  <a:tcPr marL="9525" marR="9525" marT="9525" marB="0" anchor="ctr"/>
                </a:tc>
                <a:tc>
                  <a:txBody>
                    <a:bodyPr/>
                    <a:lstStyle/>
                    <a:p>
                      <a:pPr algn="ctr" fontAlgn="b"/>
                      <a:r>
                        <a:rPr lang="en-US" sz="1600" u="none" strike="noStrike" dirty="0"/>
                        <a:t>903</a:t>
                      </a:r>
                      <a:endParaRPr lang="en-US" sz="1600" b="0" i="0" u="none" strike="noStrike" dirty="0">
                        <a:solidFill>
                          <a:srgbClr val="000000"/>
                        </a:solidFill>
                        <a:latin typeface="Calibri"/>
                      </a:endParaRPr>
                    </a:p>
                  </a:txBody>
                  <a:tcPr marL="9525" marR="9525" marT="9525" marB="0" anchor="ctr"/>
                </a:tc>
              </a:tr>
              <a:tr h="353452">
                <a:tc>
                  <a:txBody>
                    <a:bodyPr/>
                    <a:lstStyle/>
                    <a:p>
                      <a:pPr algn="l" fontAlgn="b"/>
                      <a:r>
                        <a:rPr lang="en-US" sz="1600" u="none" strike="noStrike" dirty="0"/>
                        <a:t>Student</a:t>
                      </a:r>
                      <a:endParaRPr lang="en-US" sz="1600" b="0" i="0" u="none" strike="noStrike" dirty="0">
                        <a:solidFill>
                          <a:srgbClr val="000000"/>
                        </a:solidFill>
                        <a:latin typeface="Calibri"/>
                      </a:endParaRPr>
                    </a:p>
                  </a:txBody>
                  <a:tcPr marL="9525" marR="9525" marT="9525" marB="0" anchor="ctr"/>
                </a:tc>
                <a:tc>
                  <a:txBody>
                    <a:bodyPr/>
                    <a:lstStyle/>
                    <a:p>
                      <a:pPr algn="ctr" fontAlgn="b"/>
                      <a:r>
                        <a:rPr lang="en-US" sz="1600" u="none" strike="noStrike" dirty="0"/>
                        <a:t>83.9%</a:t>
                      </a:r>
                      <a:endParaRPr lang="en-US" sz="1600" b="0" i="0" u="none" strike="noStrike" dirty="0">
                        <a:solidFill>
                          <a:srgbClr val="000000"/>
                        </a:solidFill>
                        <a:latin typeface="Calibri"/>
                      </a:endParaRPr>
                    </a:p>
                  </a:txBody>
                  <a:tcPr marL="9525" marR="9525" marT="9525" marB="0" anchor="ctr"/>
                </a:tc>
                <a:tc>
                  <a:txBody>
                    <a:bodyPr/>
                    <a:lstStyle/>
                    <a:p>
                      <a:pPr algn="ctr" fontAlgn="b"/>
                      <a:r>
                        <a:rPr lang="en-US" sz="1600" u="none" strike="noStrike" dirty="0" smtClean="0"/>
                        <a:t>6,700</a:t>
                      </a:r>
                      <a:endParaRPr lang="en-US" sz="1600" b="0" i="0" u="none" strike="noStrike" dirty="0">
                        <a:solidFill>
                          <a:srgbClr val="000000"/>
                        </a:solidFill>
                        <a:latin typeface="Calibri"/>
                      </a:endParaRPr>
                    </a:p>
                  </a:txBody>
                  <a:tcPr marL="9525" marR="9525" marT="9525" marB="0" anchor="ctr"/>
                </a:tc>
              </a:tr>
              <a:tr h="353452">
                <a:tc gridSpan="2">
                  <a:txBody>
                    <a:bodyPr/>
                    <a:lstStyle/>
                    <a:p>
                      <a:pPr algn="l" fontAlgn="b"/>
                      <a:r>
                        <a:rPr lang="en-US" sz="1600" b="0" i="0" u="none" strike="noStrike" dirty="0" smtClean="0">
                          <a:solidFill>
                            <a:srgbClr val="000000"/>
                          </a:solidFill>
                          <a:latin typeface="Calibri"/>
                        </a:rPr>
                        <a:t>Total</a:t>
                      </a:r>
                      <a:endParaRPr lang="en-US" sz="1600" b="0" i="0" u="none" strike="noStrike" dirty="0">
                        <a:solidFill>
                          <a:srgbClr val="000000"/>
                        </a:solidFill>
                        <a:latin typeface="Calibri"/>
                      </a:endParaRPr>
                    </a:p>
                  </a:txBody>
                  <a:tcPr marL="9525" marR="9525" marT="9525" marB="0" anchor="ctr"/>
                </a:tc>
                <a:tc hMerge="1">
                  <a:txBody>
                    <a:bodyPr/>
                    <a:lstStyle/>
                    <a:p>
                      <a:pPr algn="ctr" fontAlgn="b"/>
                      <a:endParaRPr lang="en-US" sz="1600" b="0" i="0" u="none" strike="noStrike" dirty="0">
                        <a:solidFill>
                          <a:srgbClr val="000000"/>
                        </a:solidFill>
                        <a:latin typeface="Calibri"/>
                      </a:endParaRPr>
                    </a:p>
                  </a:txBody>
                  <a:tcPr marL="9525" marR="9525" marT="9525" marB="0" anchor="ctr"/>
                </a:tc>
                <a:tc>
                  <a:txBody>
                    <a:bodyPr/>
                    <a:lstStyle/>
                    <a:p>
                      <a:pPr algn="ctr" fontAlgn="b"/>
                      <a:r>
                        <a:rPr lang="en-US" sz="1600" b="0" i="0" u="none" strike="noStrike" dirty="0" smtClean="0">
                          <a:solidFill>
                            <a:srgbClr val="000000"/>
                          </a:solidFill>
                          <a:latin typeface="Calibri"/>
                        </a:rPr>
                        <a:t>7,603</a:t>
                      </a:r>
                      <a:endParaRPr lang="en-US" sz="1600" b="0" i="0" u="none" strike="noStrike" dirty="0">
                        <a:solidFill>
                          <a:srgbClr val="000000"/>
                        </a:solidFill>
                        <a:latin typeface="Calibri"/>
                      </a:endParaRPr>
                    </a:p>
                  </a:txBody>
                  <a:tcPr marL="9525" marR="9525" marT="9525" marB="0" anchor="ctr"/>
                </a:tc>
              </a:tr>
            </a:tbl>
          </a:graphicData>
        </a:graphic>
      </p:graphicFrame>
      <p:sp>
        <p:nvSpPr>
          <p:cNvPr id="12" name="Slide Number Placeholder 11"/>
          <p:cNvSpPr>
            <a:spLocks noGrp="1"/>
          </p:cNvSpPr>
          <p:nvPr>
            <p:ph type="sldNum" sz="quarter" idx="12"/>
          </p:nvPr>
        </p:nvSpPr>
        <p:spPr/>
        <p:txBody>
          <a:bodyPr/>
          <a:lstStyle/>
          <a:p>
            <a:pPr>
              <a:defRPr/>
            </a:pPr>
            <a:fld id="{F0B1F483-900A-45E8-BD25-7570A437805E}" type="slidenum">
              <a:rPr lang="en-US" smtClean="0"/>
              <a:pPr>
                <a:defRPr/>
              </a:pPr>
              <a:t>49</a:t>
            </a:fld>
            <a:endParaRPr lang="en-US"/>
          </a:p>
        </p:txBody>
      </p:sp>
      <p:pic>
        <p:nvPicPr>
          <p:cNvPr id="13" name="Picture 1" descr="C:\Documents and Settings\nkdeja01\Local Settings\Temporary Internet Files\Content.IE5\T571PKCF\MCj04378410000[1].wmf"/>
          <p:cNvPicPr>
            <a:picLocks noChangeAspect="1" noChangeArrowheads="1"/>
          </p:cNvPicPr>
          <p:nvPr/>
        </p:nvPicPr>
        <p:blipFill>
          <a:blip r:embed="rId4"/>
          <a:srcRect/>
          <a:stretch>
            <a:fillRect/>
          </a:stretch>
        </p:blipFill>
        <p:spPr bwMode="auto">
          <a:xfrm>
            <a:off x="7315200" y="76200"/>
            <a:ext cx="700088" cy="457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3"/>
          <p:cNvSpPr>
            <a:spLocks noGrp="1"/>
          </p:cNvSpPr>
          <p:nvPr>
            <p:ph type="title"/>
          </p:nvPr>
        </p:nvSpPr>
        <p:spPr/>
        <p:txBody>
          <a:bodyPr/>
          <a:lstStyle/>
          <a:p>
            <a:r>
              <a:rPr lang="en-US" smtClean="0"/>
              <a:t>Health Benefits</a:t>
            </a:r>
          </a:p>
        </p:txBody>
      </p:sp>
      <p:sp>
        <p:nvSpPr>
          <p:cNvPr id="26626" name="Rectangle 3"/>
          <p:cNvSpPr>
            <a:spLocks noGrp="1"/>
          </p:cNvSpPr>
          <p:nvPr>
            <p:ph idx="1"/>
          </p:nvPr>
        </p:nvSpPr>
        <p:spPr/>
        <p:txBody>
          <a:bodyPr/>
          <a:lstStyle/>
          <a:p>
            <a:r>
              <a:rPr lang="en-US" smtClean="0"/>
              <a:t>Biking is Good Exercise!</a:t>
            </a:r>
          </a:p>
          <a:p>
            <a:pPr lvl="1"/>
            <a:r>
              <a:rPr lang="en-US" smtClean="0"/>
              <a:t>Both for daily travel and for recreation</a:t>
            </a:r>
          </a:p>
          <a:p>
            <a:pPr lvl="1"/>
            <a:r>
              <a:rPr lang="en-US" smtClean="0"/>
              <a:t>Cheaper, easier, and more dependable than formal exercise routines </a:t>
            </a:r>
          </a:p>
          <a:p>
            <a:pPr lvl="1"/>
            <a:r>
              <a:rPr lang="en-US" smtClean="0"/>
              <a:t>Can be integrated into daily lifestyle to achieve practical travel needs</a:t>
            </a:r>
            <a:endParaRPr lang="en-US" i="1" smtClean="0"/>
          </a:p>
          <a:p>
            <a:endParaRPr lang="en-US" smtClean="0"/>
          </a:p>
        </p:txBody>
      </p:sp>
      <p:pic>
        <p:nvPicPr>
          <p:cNvPr id="5" name="Picture 1" descr="C:\Documents and Settings\nkdeja01\Local Settings\Temporary Internet Files\Content.IE5\T571PKCF\MCj04378410000[1].wmf"/>
          <p:cNvPicPr>
            <a:picLocks noChangeAspect="1" noChangeArrowheads="1"/>
          </p:cNvPicPr>
          <p:nvPr/>
        </p:nvPicPr>
        <p:blipFill>
          <a:blip r:embed="rId3"/>
          <a:srcRect/>
          <a:stretch>
            <a:fillRect/>
          </a:stretch>
        </p:blipFill>
        <p:spPr bwMode="auto">
          <a:xfrm>
            <a:off x="7848600" y="76200"/>
            <a:ext cx="700088" cy="457200"/>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pPr>
              <a:defRPr/>
            </a:pPr>
            <a:fld id="{8BC79031-F7A1-4B19-AD8A-6C1AA8D058B5}"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29" name="Content Placeholder 2"/>
          <p:cNvSpPr>
            <a:spLocks noGrp="1"/>
          </p:cNvSpPr>
          <p:nvPr>
            <p:ph idx="1"/>
          </p:nvPr>
        </p:nvSpPr>
        <p:spPr>
          <a:xfrm>
            <a:off x="457200" y="1981200"/>
            <a:ext cx="8229600" cy="4495800"/>
          </a:xfrm>
        </p:spPr>
        <p:txBody>
          <a:bodyPr/>
          <a:lstStyle/>
          <a:p>
            <a:pPr eaLnBrk="1" hangingPunct="1"/>
            <a:r>
              <a:rPr lang="en-US" smtClean="0"/>
              <a:t>Scenario: S.O.V. Student commuters interested in walking-distance university housing</a:t>
            </a:r>
          </a:p>
          <a:p>
            <a:pPr lvl="1" eaLnBrk="1" hangingPunct="1"/>
            <a:r>
              <a:rPr lang="en-US" smtClean="0"/>
              <a:t>Annual cost to own/maintain car = $8,000.00 (AAA Kentucky estimates)</a:t>
            </a:r>
          </a:p>
          <a:p>
            <a:pPr lvl="1" eaLnBrk="1" hangingPunct="1"/>
            <a:r>
              <a:rPr lang="en-US" smtClean="0"/>
              <a:t>7,603 cars (x) $8,000 = $60,824,000, Total Annual Savings</a:t>
            </a:r>
          </a:p>
          <a:p>
            <a:pPr eaLnBrk="1" hangingPunct="1"/>
            <a:endParaRPr lang="en-US" smtClean="0"/>
          </a:p>
        </p:txBody>
      </p:sp>
      <p:sp>
        <p:nvSpPr>
          <p:cNvPr id="560130" name="Title 4"/>
          <p:cNvSpPr>
            <a:spLocks noGrp="1"/>
          </p:cNvSpPr>
          <p:nvPr>
            <p:ph type="title"/>
          </p:nvPr>
        </p:nvSpPr>
        <p:spPr/>
        <p:txBody>
          <a:bodyPr/>
          <a:lstStyle/>
          <a:p>
            <a:pPr eaLnBrk="1" hangingPunct="1"/>
            <a:r>
              <a:rPr lang="en-US" smtClean="0"/>
              <a:t>Economic Benefits of Biking</a:t>
            </a:r>
          </a:p>
        </p:txBody>
      </p:sp>
      <p:sp>
        <p:nvSpPr>
          <p:cNvPr id="5" name="Slide Number Placeholder 4"/>
          <p:cNvSpPr>
            <a:spLocks noGrp="1"/>
          </p:cNvSpPr>
          <p:nvPr>
            <p:ph type="sldNum" sz="quarter" idx="12"/>
          </p:nvPr>
        </p:nvSpPr>
        <p:spPr/>
        <p:txBody>
          <a:bodyPr/>
          <a:lstStyle/>
          <a:p>
            <a:pPr>
              <a:defRPr/>
            </a:pPr>
            <a:fld id="{B0D071D6-0E89-45A0-8D93-9660F12E084C}" type="slidenum">
              <a:rPr lang="en-US" smtClean="0"/>
              <a:pPr>
                <a:defRPr/>
              </a:pPr>
              <a:t>50</a:t>
            </a:fld>
            <a:endParaRPr lang="en-US"/>
          </a:p>
        </p:txBody>
      </p:sp>
      <p:pic>
        <p:nvPicPr>
          <p:cNvPr id="6" name="Picture 1" descr="C:\Documents and Settings\nkdeja01\Local Settings\Temporary Internet Files\Content.IE5\T571PKCF\MCj04378410000[1].wmf"/>
          <p:cNvPicPr>
            <a:picLocks noChangeAspect="1" noChangeArrowheads="1"/>
          </p:cNvPicPr>
          <p:nvPr/>
        </p:nvPicPr>
        <p:blipFill>
          <a:blip r:embed="rId3"/>
          <a:srcRect/>
          <a:stretch>
            <a:fillRect/>
          </a:stretch>
        </p:blipFill>
        <p:spPr bwMode="auto">
          <a:xfrm>
            <a:off x="7620000" y="76200"/>
            <a:ext cx="700088" cy="457200"/>
          </a:xfrm>
          <a:prstGeom prst="rect">
            <a:avLst/>
          </a:prstGeom>
          <a:ln>
            <a:noFill/>
          </a:ln>
          <a:effectLst>
            <a:outerShdw blurRad="292100" dist="139700" dir="2700000" algn="tl" rotWithShape="0">
              <a:srgbClr val="333333">
                <a:alpha val="65000"/>
              </a:srgbClr>
            </a:outerShdw>
          </a:effectLst>
        </p:spPr>
      </p:pic>
      <p:sp>
        <p:nvSpPr>
          <p:cNvPr id="560133" name="TextBox 6"/>
          <p:cNvSpPr txBox="1">
            <a:spLocks noChangeArrowheads="1"/>
          </p:cNvSpPr>
          <p:nvPr/>
        </p:nvSpPr>
        <p:spPr bwMode="auto">
          <a:xfrm>
            <a:off x="5791200" y="6248400"/>
            <a:ext cx="3124200" cy="230188"/>
          </a:xfrm>
          <a:prstGeom prst="rect">
            <a:avLst/>
          </a:prstGeom>
          <a:noFill/>
          <a:ln w="9525">
            <a:noFill/>
            <a:miter lim="800000"/>
            <a:headEnd/>
            <a:tailEnd/>
          </a:ln>
        </p:spPr>
        <p:txBody>
          <a:bodyPr>
            <a:spAutoFit/>
          </a:bodyPr>
          <a:lstStyle/>
          <a:p>
            <a:r>
              <a:rPr lang="en-US" sz="900"/>
              <a:t>Source: U.L. PLAN680 Bike Survey, 2010</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7" name="Title 1"/>
          <p:cNvSpPr>
            <a:spLocks noGrp="1"/>
          </p:cNvSpPr>
          <p:nvPr>
            <p:ph type="title" idx="4294967295"/>
          </p:nvPr>
        </p:nvSpPr>
        <p:spPr/>
        <p:txBody>
          <a:bodyPr/>
          <a:lstStyle/>
          <a:p>
            <a:pPr eaLnBrk="1" hangingPunct="1"/>
            <a:r>
              <a:rPr lang="en-US" smtClean="0"/>
              <a:t>Economic Savings</a:t>
            </a:r>
          </a:p>
        </p:txBody>
      </p:sp>
      <p:graphicFrame>
        <p:nvGraphicFramePr>
          <p:cNvPr id="5" name="Chart 4"/>
          <p:cNvGraphicFramePr/>
          <p:nvPr/>
        </p:nvGraphicFramePr>
        <p:xfrm>
          <a:off x="0" y="1219200"/>
          <a:ext cx="9144000" cy="56388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8E15C68-5CAF-4FDF-970B-08BB9944BDA5}" type="slidenum">
              <a:rPr lang="en-US" sz="1200">
                <a:solidFill>
                  <a:schemeClr val="tx1">
                    <a:tint val="75000"/>
                  </a:schemeClr>
                </a:solidFill>
                <a:latin typeface="+mn-lt"/>
                <a:cs typeface="+mn-cs"/>
              </a:rPr>
              <a:pPr algn="r" fontAlgn="auto">
                <a:spcBef>
                  <a:spcPts val="0"/>
                </a:spcBef>
                <a:spcAft>
                  <a:spcPts val="0"/>
                </a:spcAft>
                <a:defRPr/>
              </a:pPr>
              <a:t>51</a:t>
            </a:fld>
            <a:endParaRPr lang="en-US" sz="1200">
              <a:solidFill>
                <a:schemeClr val="tx1">
                  <a:tint val="75000"/>
                </a:schemeClr>
              </a:solidFill>
              <a:latin typeface="+mn-lt"/>
              <a:cs typeface="+mn-cs"/>
            </a:endParaRPr>
          </a:p>
        </p:txBody>
      </p:sp>
      <p:pic>
        <p:nvPicPr>
          <p:cNvPr id="8" name="Picture 1" descr="C:\Documents and Settings\nkdeja01\Local Settings\Temporary Internet Files\Content.IE5\T571PKCF\MCj04378410000[1].wmf"/>
          <p:cNvPicPr>
            <a:picLocks noChangeAspect="1" noChangeArrowheads="1"/>
          </p:cNvPicPr>
          <p:nvPr/>
        </p:nvPicPr>
        <p:blipFill>
          <a:blip r:embed="rId4"/>
          <a:srcRect/>
          <a:stretch>
            <a:fillRect/>
          </a:stretch>
        </p:blipFill>
        <p:spPr bwMode="auto">
          <a:xfrm>
            <a:off x="7162800" y="76200"/>
            <a:ext cx="700088" cy="457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5" name="Content Placeholder 6"/>
          <p:cNvSpPr>
            <a:spLocks noGrp="1"/>
          </p:cNvSpPr>
          <p:nvPr>
            <p:ph idx="1"/>
          </p:nvPr>
        </p:nvSpPr>
        <p:spPr>
          <a:xfrm>
            <a:off x="457200" y="1341438"/>
            <a:ext cx="8229600" cy="4525962"/>
          </a:xfrm>
        </p:spPr>
        <p:txBody>
          <a:bodyPr/>
          <a:lstStyle/>
          <a:p>
            <a:pPr eaLnBrk="1" hangingPunct="1"/>
            <a:r>
              <a:rPr lang="en-US" sz="1400" smtClean="0"/>
              <a:t>Economists have estimated that non-car commuters from home to campus can save thousands of dollars a year--roughly $3,000 to $8,000 a year. If such savings were to be realized, what would you do with this savings? (The 2,032 respondents were allowed to give more than one answer)</a:t>
            </a:r>
          </a:p>
        </p:txBody>
      </p:sp>
      <p:graphicFrame>
        <p:nvGraphicFramePr>
          <p:cNvPr id="5" name="Chart 4"/>
          <p:cNvGraphicFramePr/>
          <p:nvPr/>
        </p:nvGraphicFramePr>
        <p:xfrm>
          <a:off x="762000" y="2133600"/>
          <a:ext cx="73152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564227" name="Title 9"/>
          <p:cNvSpPr>
            <a:spLocks noGrp="1"/>
          </p:cNvSpPr>
          <p:nvPr>
            <p:ph type="title"/>
          </p:nvPr>
        </p:nvSpPr>
        <p:spPr/>
        <p:txBody>
          <a:bodyPr/>
          <a:lstStyle/>
          <a:p>
            <a:pPr eaLnBrk="1" hangingPunct="1"/>
            <a:r>
              <a:rPr lang="en-US" sz="4000" smtClean="0"/>
              <a:t>If they Don’t Spend it on Cars, what would they do with the money?</a:t>
            </a:r>
          </a:p>
        </p:txBody>
      </p:sp>
      <p:sp>
        <p:nvSpPr>
          <p:cNvPr id="6" name="Slide Number Placeholder 5"/>
          <p:cNvSpPr>
            <a:spLocks noGrp="1"/>
          </p:cNvSpPr>
          <p:nvPr>
            <p:ph type="sldNum" sz="quarter" idx="12"/>
          </p:nvPr>
        </p:nvSpPr>
        <p:spPr/>
        <p:txBody>
          <a:bodyPr/>
          <a:lstStyle/>
          <a:p>
            <a:pPr>
              <a:defRPr/>
            </a:pPr>
            <a:fld id="{26843D5B-3A87-4DC5-B6EC-A5F8CE2D8E4A}" type="slidenum">
              <a:rPr lang="en-US" smtClean="0"/>
              <a:pPr>
                <a:defRPr/>
              </a:pPr>
              <a:t>52</a:t>
            </a:fld>
            <a:endParaRPr lang="en-US"/>
          </a:p>
        </p:txBody>
      </p:sp>
      <p:pic>
        <p:nvPicPr>
          <p:cNvPr id="7" name="Picture 1" descr="C:\Documents and Settings\nkdeja01\Local Settings\Temporary Internet Files\Content.IE5\T571PKCF\MCj04378410000[1].wmf"/>
          <p:cNvPicPr>
            <a:picLocks noChangeAspect="1" noChangeArrowheads="1"/>
          </p:cNvPicPr>
          <p:nvPr/>
        </p:nvPicPr>
        <p:blipFill>
          <a:blip r:embed="rId4"/>
          <a:srcRect/>
          <a:stretch>
            <a:fillRect/>
          </a:stretch>
        </p:blipFill>
        <p:spPr bwMode="auto">
          <a:xfrm>
            <a:off x="7467600" y="76200"/>
            <a:ext cx="700088" cy="457200"/>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4572000" y="2667000"/>
            <a:ext cx="2685351" cy="369332"/>
          </a:xfrm>
          <a:prstGeom prst="rect">
            <a:avLst/>
          </a:prstGeom>
          <a:noFill/>
        </p:spPr>
        <p:txBody>
          <a:bodyPr wrap="none" rtlCol="0">
            <a:spAutoFit/>
          </a:bodyPr>
          <a:lstStyle/>
          <a:p>
            <a:r>
              <a:rPr lang="en-US" dirty="0" smtClean="0"/>
              <a:t>10 of the 14 are LOCAL!</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3" name="Rectangle 2"/>
          <p:cNvSpPr>
            <a:spLocks noGrp="1"/>
          </p:cNvSpPr>
          <p:nvPr>
            <p:ph type="title"/>
          </p:nvPr>
        </p:nvSpPr>
        <p:spPr/>
        <p:txBody>
          <a:bodyPr/>
          <a:lstStyle/>
          <a:p>
            <a:r>
              <a:rPr lang="en-US" sz="4000" smtClean="0"/>
              <a:t>Biking:  The Perfect Zero Emission Vehicle</a:t>
            </a:r>
          </a:p>
        </p:txBody>
      </p:sp>
      <p:sp>
        <p:nvSpPr>
          <p:cNvPr id="566274" name="Rectangle 3"/>
          <p:cNvSpPr>
            <a:spLocks noGrp="1"/>
          </p:cNvSpPr>
          <p:nvPr>
            <p:ph type="body" idx="1"/>
          </p:nvPr>
        </p:nvSpPr>
        <p:spPr/>
        <p:txBody>
          <a:bodyPr/>
          <a:lstStyle/>
          <a:p>
            <a:pPr eaLnBrk="1" hangingPunct="1">
              <a:lnSpc>
                <a:spcPct val="90000"/>
              </a:lnSpc>
            </a:pPr>
            <a:r>
              <a:rPr lang="en-US" sz="2800" b="1" smtClean="0"/>
              <a:t>Almost </a:t>
            </a:r>
            <a:r>
              <a:rPr lang="en-US" sz="2800" b="1" u="sng" smtClean="0"/>
              <a:t>everyone</a:t>
            </a:r>
            <a:r>
              <a:rPr lang="en-US" sz="2800" b="1" smtClean="0"/>
              <a:t> has the potential to cycle</a:t>
            </a:r>
          </a:p>
          <a:p>
            <a:pPr eaLnBrk="1" hangingPunct="1">
              <a:lnSpc>
                <a:spcPct val="90000"/>
              </a:lnSpc>
            </a:pPr>
            <a:r>
              <a:rPr lang="en-US" sz="2800" b="1" smtClean="0"/>
              <a:t>Many local trips in European and American cities are short enough to cover by bike</a:t>
            </a:r>
          </a:p>
          <a:p>
            <a:pPr eaLnBrk="1" hangingPunct="1">
              <a:lnSpc>
                <a:spcPct val="90000"/>
              </a:lnSpc>
            </a:pPr>
            <a:r>
              <a:rPr lang="en-US" sz="2800" b="1" smtClean="0"/>
              <a:t>Crucial to design cycling policies and programs for </a:t>
            </a:r>
            <a:r>
              <a:rPr lang="en-US" sz="2800" b="1" u="sng" smtClean="0"/>
              <a:t>everyone</a:t>
            </a:r>
            <a:r>
              <a:rPr lang="en-US" sz="2800" b="1" smtClean="0"/>
              <a:t>!</a:t>
            </a:r>
          </a:p>
          <a:p>
            <a:pPr eaLnBrk="1" hangingPunct="1">
              <a:lnSpc>
                <a:spcPct val="90000"/>
              </a:lnSpc>
            </a:pPr>
            <a:r>
              <a:rPr lang="en-US" sz="2800" b="1" smtClean="0"/>
              <a:t>Must cater to huge range of cycling preferences and meet the </a:t>
            </a:r>
            <a:r>
              <a:rPr lang="en-US" sz="2800" b="1" u="sng" smtClean="0"/>
              <a:t>diverse needs of different groups</a:t>
            </a:r>
          </a:p>
          <a:p>
            <a:pPr eaLnBrk="1" hangingPunct="1">
              <a:lnSpc>
                <a:spcPct val="90000"/>
              </a:lnSpc>
            </a:pPr>
            <a:r>
              <a:rPr lang="en-US" sz="2800" b="1" smtClean="0"/>
              <a:t>Must be </a:t>
            </a:r>
            <a:r>
              <a:rPr lang="en-US" sz="2800" b="1" u="sng" smtClean="0"/>
              <a:t>inclusive in cycling policies</a:t>
            </a:r>
            <a:r>
              <a:rPr lang="en-US" sz="2800" b="1" smtClean="0"/>
              <a:t> and programs to encourage widespread cycling and thus generate widespread public and political support</a:t>
            </a:r>
          </a:p>
          <a:p>
            <a:pPr eaLnBrk="1" hangingPunct="1">
              <a:lnSpc>
                <a:spcPct val="90000"/>
              </a:lnSpc>
              <a:buFont typeface="Arial" charset="0"/>
              <a:buNone/>
            </a:pPr>
            <a:endParaRPr lang="en-US" sz="2800" b="1" smtClean="0"/>
          </a:p>
          <a:p>
            <a:pPr>
              <a:lnSpc>
                <a:spcPct val="90000"/>
              </a:lnSpc>
            </a:pPr>
            <a:endParaRPr lang="en-US" sz="2800" smtClean="0"/>
          </a:p>
        </p:txBody>
      </p:sp>
      <p:pic>
        <p:nvPicPr>
          <p:cNvPr id="566275" name="Picture 4"/>
          <p:cNvPicPr>
            <a:picLocks noChangeAspect="1" noChangeArrowheads="1"/>
          </p:cNvPicPr>
          <p:nvPr/>
        </p:nvPicPr>
        <p:blipFill>
          <a:blip r:embed="rId3"/>
          <a:srcRect/>
          <a:stretch>
            <a:fillRect/>
          </a:stretch>
        </p:blipFill>
        <p:spPr bwMode="auto">
          <a:xfrm>
            <a:off x="-381000" y="1524000"/>
            <a:ext cx="9906000" cy="74295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FA0CBAEE-A84E-414F-BABF-386A83CE46E2}"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6" name="Rectangle 5"/>
          <p:cNvSpPr>
            <a:spLocks noGrp="1"/>
          </p:cNvSpPr>
          <p:nvPr>
            <p:ph type="title"/>
          </p:nvPr>
        </p:nvSpPr>
        <p:spPr/>
        <p:txBody>
          <a:bodyPr/>
          <a:lstStyle/>
          <a:p>
            <a:r>
              <a:rPr lang="en-US" sz="4000" smtClean="0"/>
              <a:t>Social Aspects</a:t>
            </a:r>
          </a:p>
        </p:txBody>
      </p:sp>
      <p:sp>
        <p:nvSpPr>
          <p:cNvPr id="327687" name="Content Placeholder 5"/>
          <p:cNvSpPr>
            <a:spLocks noGrp="1"/>
          </p:cNvSpPr>
          <p:nvPr>
            <p:ph idx="1"/>
          </p:nvPr>
        </p:nvSpPr>
        <p:spPr/>
        <p:txBody>
          <a:bodyPr/>
          <a:lstStyle/>
          <a:p>
            <a:r>
              <a:rPr lang="en-US" sz="2400" smtClean="0"/>
              <a:t>Bike lanes also mean more elderly on bikes as well as women</a:t>
            </a:r>
          </a:p>
        </p:txBody>
      </p:sp>
      <p:sp>
        <p:nvSpPr>
          <p:cNvPr id="4" name="Slide Number Placeholder 3"/>
          <p:cNvSpPr>
            <a:spLocks noGrp="1"/>
          </p:cNvSpPr>
          <p:nvPr>
            <p:ph type="sldNum" sz="quarter" idx="12"/>
          </p:nvPr>
        </p:nvSpPr>
        <p:spPr/>
        <p:txBody>
          <a:bodyPr/>
          <a:lstStyle/>
          <a:p>
            <a:pPr>
              <a:defRPr/>
            </a:pPr>
            <a:fld id="{E5EA668F-51A8-4613-A6B7-65D9344E1F70}" type="slidenum">
              <a:rPr lang="en-US" smtClean="0"/>
              <a:pPr>
                <a:defRPr/>
              </a:pPr>
              <a:t>54</a:t>
            </a:fld>
            <a:endParaRPr lang="en-US"/>
          </a:p>
        </p:txBody>
      </p:sp>
      <p:pic>
        <p:nvPicPr>
          <p:cNvPr id="5" name="Picture 1" descr="C:\Documents and Settings\nkdeja01\Local Settings\Temporary Internet Files\Content.IE5\T571PKCF\MCj04378410000[1].wmf"/>
          <p:cNvPicPr>
            <a:picLocks noChangeAspect="1" noChangeArrowheads="1"/>
          </p:cNvPicPr>
          <p:nvPr/>
        </p:nvPicPr>
        <p:blipFill>
          <a:blip r:embed="rId4"/>
          <a:srcRect/>
          <a:stretch>
            <a:fillRect/>
          </a:stretch>
        </p:blipFill>
        <p:spPr bwMode="auto">
          <a:xfrm>
            <a:off x="5334000" y="76200"/>
            <a:ext cx="700088" cy="457200"/>
          </a:xfrm>
          <a:prstGeom prst="rect">
            <a:avLst/>
          </a:prstGeom>
          <a:ln>
            <a:noFill/>
          </a:ln>
          <a:effectLst>
            <a:outerShdw blurRad="292100" dist="139700" dir="2700000" algn="tl" rotWithShape="0">
              <a:srgbClr val="333333">
                <a:alpha val="65000"/>
              </a:srgbClr>
            </a:outerShdw>
          </a:effectLst>
        </p:spPr>
      </p:pic>
      <p:graphicFrame>
        <p:nvGraphicFramePr>
          <p:cNvPr id="327685" name="Object 4"/>
          <p:cNvGraphicFramePr>
            <a:graphicFrameLocks noChangeAspect="1"/>
          </p:cNvGraphicFramePr>
          <p:nvPr/>
        </p:nvGraphicFramePr>
        <p:xfrm>
          <a:off x="1255713" y="2179638"/>
          <a:ext cx="6630987" cy="4525962"/>
        </p:xfrm>
        <a:graphic>
          <a:graphicData uri="http://schemas.openxmlformats.org/presentationml/2006/ole">
            <mc:AlternateContent xmlns:mc="http://schemas.openxmlformats.org/markup-compatibility/2006">
              <mc:Choice xmlns:v="urn:schemas-microsoft-com:vml" Requires="v">
                <p:oleObj spid="_x0000_s327690" name="Chart" r:id="rId5" imgW="9410790" imgH="6429248" progId="Excel.Sheet.8">
                  <p:embed/>
                </p:oleObj>
              </mc:Choice>
              <mc:Fallback>
                <p:oleObj name="Chart" r:id="rId5" imgW="9410790" imgH="6429248" progId="Excel.Shee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5713" y="2179638"/>
                        <a:ext cx="6630987"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8" name="Title 6"/>
          <p:cNvSpPr>
            <a:spLocks noGrp="1"/>
          </p:cNvSpPr>
          <p:nvPr>
            <p:ph type="title"/>
          </p:nvPr>
        </p:nvSpPr>
        <p:spPr/>
        <p:txBody>
          <a:bodyPr/>
          <a:lstStyle/>
          <a:p>
            <a:r>
              <a:rPr lang="en-US" smtClean="0"/>
              <a:t>Social Aspects</a:t>
            </a:r>
          </a:p>
        </p:txBody>
      </p:sp>
      <p:sp>
        <p:nvSpPr>
          <p:cNvPr id="320519" name="Content Placeholder 4"/>
          <p:cNvSpPr>
            <a:spLocks noGrp="1"/>
          </p:cNvSpPr>
          <p:nvPr>
            <p:ph idx="1"/>
          </p:nvPr>
        </p:nvSpPr>
        <p:spPr/>
        <p:txBody>
          <a:bodyPr/>
          <a:lstStyle/>
          <a:p>
            <a:r>
              <a:rPr lang="en-US" sz="2800" smtClean="0"/>
              <a:t>Only one out of every four bikers in the USA are women in the Netherlands it is Equal</a:t>
            </a:r>
          </a:p>
        </p:txBody>
      </p:sp>
      <p:pic>
        <p:nvPicPr>
          <p:cNvPr id="4" name="Picture 1" descr="C:\Documents and Settings\nkdeja01\Local Settings\Temporary Internet Files\Content.IE5\T571PKCF\MCj04378410000[1].wmf"/>
          <p:cNvPicPr>
            <a:picLocks noChangeAspect="1" noChangeArrowheads="1"/>
          </p:cNvPicPr>
          <p:nvPr/>
        </p:nvPicPr>
        <p:blipFill>
          <a:blip r:embed="rId4"/>
          <a:srcRect/>
          <a:stretch>
            <a:fillRect/>
          </a:stretch>
        </p:blipFill>
        <p:spPr bwMode="auto">
          <a:xfrm>
            <a:off x="5486400" y="76200"/>
            <a:ext cx="700088" cy="457200"/>
          </a:xfrm>
          <a:prstGeom prst="rect">
            <a:avLst/>
          </a:prstGeom>
          <a:ln>
            <a:noFill/>
          </a:ln>
          <a:effectLst>
            <a:outerShdw blurRad="292100" dist="139700" dir="2700000" algn="tl" rotWithShape="0">
              <a:srgbClr val="333333">
                <a:alpha val="65000"/>
              </a:srgbClr>
            </a:outerShdw>
          </a:effectLst>
        </p:spPr>
      </p:pic>
      <p:graphicFrame>
        <p:nvGraphicFramePr>
          <p:cNvPr id="320517" name="Object 4"/>
          <p:cNvGraphicFramePr>
            <a:graphicFrameLocks noChangeAspect="1"/>
          </p:cNvGraphicFramePr>
          <p:nvPr/>
        </p:nvGraphicFramePr>
        <p:xfrm>
          <a:off x="1039813" y="2514600"/>
          <a:ext cx="7037387" cy="4235450"/>
        </p:xfrm>
        <a:graphic>
          <a:graphicData uri="http://schemas.openxmlformats.org/presentationml/2006/ole">
            <mc:AlternateContent xmlns:mc="http://schemas.openxmlformats.org/markup-compatibility/2006">
              <mc:Choice xmlns:v="urn:schemas-microsoft-com:vml" Requires="v">
                <p:oleObj spid="_x0000_s320522" name="Chart" r:id="rId5" imgW="8134216" imgH="4895765" progId="Excel.Sheet.8">
                  <p:embed/>
                </p:oleObj>
              </mc:Choice>
              <mc:Fallback>
                <p:oleObj name="Chart" r:id="rId5" imgW="8134216" imgH="4895765" progId="Excel.Shee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9813" y="2514600"/>
                        <a:ext cx="7037387" cy="423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Slide Number Placeholder 7"/>
          <p:cNvSpPr>
            <a:spLocks noGrp="1"/>
          </p:cNvSpPr>
          <p:nvPr>
            <p:ph type="sldNum" sz="quarter" idx="12"/>
          </p:nvPr>
        </p:nvSpPr>
        <p:spPr/>
        <p:txBody>
          <a:bodyPr/>
          <a:lstStyle/>
          <a:p>
            <a:pPr>
              <a:defRPr/>
            </a:pPr>
            <a:fld id="{A252B229-79C5-4CB7-AABB-F3AFD832DBA4}" type="slidenum">
              <a:rPr lang="en-US" smtClean="0"/>
              <a:pPr>
                <a:defRPr/>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7" name="Title 4"/>
          <p:cNvSpPr>
            <a:spLocks noGrp="1"/>
          </p:cNvSpPr>
          <p:nvPr>
            <p:ph type="title"/>
          </p:nvPr>
        </p:nvSpPr>
        <p:spPr>
          <a:xfrm>
            <a:off x="457200" y="304800"/>
            <a:ext cx="8229600" cy="1143000"/>
          </a:xfrm>
        </p:spPr>
        <p:txBody>
          <a:bodyPr/>
          <a:lstStyle/>
          <a:p>
            <a:pPr eaLnBrk="1" hangingPunct="1"/>
            <a:r>
              <a:rPr lang="en-US" smtClean="0"/>
              <a:t>Social Aspects</a:t>
            </a:r>
          </a:p>
        </p:txBody>
      </p:sp>
      <p:sp>
        <p:nvSpPr>
          <p:cNvPr id="6" name="Content Placeholder 5"/>
          <p:cNvSpPr>
            <a:spLocks noGrp="1"/>
          </p:cNvSpPr>
          <p:nvPr>
            <p:ph idx="1"/>
          </p:nvPr>
        </p:nvSpPr>
        <p:spPr/>
        <p:txBody>
          <a:bodyPr rtlCol="0">
            <a:normAutofit/>
          </a:bodyPr>
          <a:lstStyle/>
          <a:p>
            <a:pPr algn="ctr" eaLnBrk="1" fontAlgn="auto" hangingPunct="1">
              <a:spcAft>
                <a:spcPts val="1200"/>
              </a:spcAft>
              <a:buFont typeface="Arial" pitchFamily="34" charset="0"/>
              <a:buNone/>
              <a:defRPr/>
            </a:pPr>
            <a:r>
              <a:rPr lang="en-US" dirty="0" smtClean="0"/>
              <a:t>The Motorist?  The Cyclist?	</a:t>
            </a:r>
            <a:endParaRPr lang="en-US" sz="2800" i="1" dirty="0" smtClean="0"/>
          </a:p>
          <a:p>
            <a:pPr marL="0" indent="0" eaLnBrk="1" fontAlgn="auto" hangingPunct="1">
              <a:spcAft>
                <a:spcPts val="1200"/>
              </a:spcAft>
              <a:buFont typeface="Arial" pitchFamily="34" charset="0"/>
              <a:buNone/>
              <a:defRPr/>
            </a:pPr>
            <a:r>
              <a:rPr lang="en-US" sz="2800" i="1" dirty="0" smtClean="0"/>
              <a:t>Typical Americans believe that cyclists are inferior to motorists in legal status and in competence, that cyclists should defer to motor traffic, and that failure to defer to motor traffic is dangerous</a:t>
            </a:r>
            <a:r>
              <a:rPr lang="en-US" sz="2800" dirty="0" smtClean="0"/>
              <a:t>. – John Forester, “Cyclists Choice of Ally”</a:t>
            </a:r>
          </a:p>
          <a:p>
            <a:pPr lvl="1" eaLnBrk="1" fontAlgn="auto" hangingPunct="1">
              <a:spcAft>
                <a:spcPts val="0"/>
              </a:spcAft>
              <a:buFont typeface="Arial" pitchFamily="34" charset="0"/>
              <a:buChar char="–"/>
              <a:defRPr/>
            </a:pPr>
            <a:r>
              <a:rPr lang="en-US" sz="2400" dirty="0" smtClean="0"/>
              <a:t>Regardless of what a “typical” American believes, both parties can be at fault on the road.</a:t>
            </a:r>
            <a:endParaRPr lang="en-US" sz="2400" dirty="0"/>
          </a:p>
        </p:txBody>
      </p:sp>
      <p:sp>
        <p:nvSpPr>
          <p:cNvPr id="5" name="Slide Number Placeholder 4"/>
          <p:cNvSpPr>
            <a:spLocks noGrp="1"/>
          </p:cNvSpPr>
          <p:nvPr>
            <p:ph type="sldNum" sz="quarter" idx="12"/>
          </p:nvPr>
        </p:nvSpPr>
        <p:spPr/>
        <p:txBody>
          <a:bodyPr/>
          <a:lstStyle/>
          <a:p>
            <a:pPr>
              <a:defRPr/>
            </a:pPr>
            <a:fld id="{3B97D6BA-5BA2-4DAC-BCE7-D399C22F03A7}" type="slidenum">
              <a:rPr lang="en-US" smtClean="0"/>
              <a:pPr>
                <a:defRPr/>
              </a:pPr>
              <a:t>56</a:t>
            </a:fld>
            <a:endParaRPr lang="en-US"/>
          </a:p>
        </p:txBody>
      </p:sp>
      <p:pic>
        <p:nvPicPr>
          <p:cNvPr id="7" name="Picture 1" descr="C:\Documents and Settings\nkdeja01\Local Settings\Temporary Internet Files\Content.IE5\T571PKCF\MCj04378410000[1].wmf"/>
          <p:cNvPicPr>
            <a:picLocks noChangeAspect="1" noChangeArrowheads="1"/>
          </p:cNvPicPr>
          <p:nvPr/>
        </p:nvPicPr>
        <p:blipFill>
          <a:blip r:embed="rId3"/>
          <a:srcRect/>
          <a:stretch>
            <a:fillRect/>
          </a:stretch>
        </p:blipFill>
        <p:spPr bwMode="auto">
          <a:xfrm>
            <a:off x="4572000" y="76200"/>
            <a:ext cx="700088" cy="457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5" name="Title 7"/>
          <p:cNvSpPr>
            <a:spLocks noGrp="1"/>
          </p:cNvSpPr>
          <p:nvPr>
            <p:ph type="title"/>
          </p:nvPr>
        </p:nvSpPr>
        <p:spPr/>
        <p:txBody>
          <a:bodyPr/>
          <a:lstStyle/>
          <a:p>
            <a:pPr eaLnBrk="1" hangingPunct="1"/>
            <a:r>
              <a:rPr lang="en-US" smtClean="0"/>
              <a:t>Social Aspects</a:t>
            </a:r>
          </a:p>
        </p:txBody>
      </p:sp>
      <p:sp>
        <p:nvSpPr>
          <p:cNvPr id="574466" name="Content Placeholder 6"/>
          <p:cNvSpPr>
            <a:spLocks noGrp="1"/>
          </p:cNvSpPr>
          <p:nvPr>
            <p:ph sz="half" idx="2"/>
          </p:nvPr>
        </p:nvSpPr>
        <p:spPr/>
        <p:txBody>
          <a:bodyPr/>
          <a:lstStyle/>
          <a:p>
            <a:pPr eaLnBrk="1" hangingPunct="1"/>
            <a:r>
              <a:rPr lang="en-US" sz="2400" smtClean="0"/>
              <a:t>Percentage of women cyclists indicates of  bikeability.</a:t>
            </a:r>
          </a:p>
          <a:p>
            <a:pPr eaLnBrk="1" hangingPunct="1"/>
            <a:r>
              <a:rPr lang="en-US" sz="2400" smtClean="0"/>
              <a:t>Women will bike if they feel safe. </a:t>
            </a:r>
          </a:p>
          <a:p>
            <a:pPr lvl="1" eaLnBrk="1" hangingPunct="1"/>
            <a:r>
              <a:rPr lang="en-US" sz="2000" smtClean="0"/>
              <a:t>Therefore safe biking infrastructure and education make cycling more mainstream.</a:t>
            </a:r>
          </a:p>
        </p:txBody>
      </p:sp>
      <p:pic>
        <p:nvPicPr>
          <p:cNvPr id="11" name="Content Placeholder 6" descr="safe infrastructure.jpg"/>
          <p:cNvPicPr>
            <a:picLocks noGrp="1" noChangeAspect="1"/>
          </p:cNvPicPr>
          <p:nvPr>
            <p:ph sz="half" idx="1"/>
          </p:nvPr>
        </p:nvPicPr>
        <p:blipFill>
          <a:blip r:embed="rId3"/>
          <a:stretch>
            <a:fillRect/>
          </a:stretch>
        </p:blipFill>
        <p:spPr>
          <a:xfrm>
            <a:off x="633413" y="1981200"/>
            <a:ext cx="3633787" cy="2725738"/>
          </a:xfrm>
          <a:ln w="38100" cap="sq">
            <a:solidFill>
              <a:srgbClr val="000000"/>
            </a:solidFill>
          </a:ln>
          <a:effectLst>
            <a:outerShdw blurRad="50800" dist="38100" dir="2700000" algn="tl" rotWithShape="0">
              <a:srgbClr val="000000">
                <a:alpha val="43000"/>
              </a:srgbClr>
            </a:outerShdw>
          </a:effectLst>
        </p:spPr>
      </p:pic>
      <p:sp>
        <p:nvSpPr>
          <p:cNvPr id="6" name="Slide Number Placeholder 5"/>
          <p:cNvSpPr>
            <a:spLocks noGrp="1"/>
          </p:cNvSpPr>
          <p:nvPr>
            <p:ph type="sldNum" sz="quarter" idx="12"/>
          </p:nvPr>
        </p:nvSpPr>
        <p:spPr/>
        <p:txBody>
          <a:bodyPr/>
          <a:lstStyle/>
          <a:p>
            <a:pPr>
              <a:defRPr/>
            </a:pPr>
            <a:fld id="{3FBB71AD-2165-41BD-9485-FF34F791788F}" type="slidenum">
              <a:rPr lang="en-US" smtClean="0"/>
              <a:pPr>
                <a:defRPr/>
              </a:pPr>
              <a:t>57</a:t>
            </a:fld>
            <a:endParaRPr lang="en-US"/>
          </a:p>
        </p:txBody>
      </p:sp>
      <p:pic>
        <p:nvPicPr>
          <p:cNvPr id="7" name="Picture 1" descr="C:\Documents and Settings\nkdeja01\Local Settings\Temporary Internet Files\Content.IE5\T571PKCF\MCj04378410000[1].wmf"/>
          <p:cNvPicPr>
            <a:picLocks noChangeAspect="1" noChangeArrowheads="1"/>
          </p:cNvPicPr>
          <p:nvPr/>
        </p:nvPicPr>
        <p:blipFill>
          <a:blip r:embed="rId4"/>
          <a:srcRect/>
          <a:stretch>
            <a:fillRect/>
          </a:stretch>
        </p:blipFill>
        <p:spPr bwMode="auto">
          <a:xfrm>
            <a:off x="6400800" y="76200"/>
            <a:ext cx="700088" cy="457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3" name="Title 1"/>
          <p:cNvSpPr>
            <a:spLocks noGrp="1"/>
          </p:cNvSpPr>
          <p:nvPr>
            <p:ph type="title"/>
          </p:nvPr>
        </p:nvSpPr>
        <p:spPr/>
        <p:txBody>
          <a:bodyPr/>
          <a:lstStyle/>
          <a:p>
            <a:pPr eaLnBrk="1" hangingPunct="1"/>
            <a:r>
              <a:rPr lang="en-US" smtClean="0"/>
              <a:t>Social Aspects</a:t>
            </a:r>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Char char="•"/>
              <a:defRPr/>
            </a:pPr>
            <a:r>
              <a:rPr lang="en-US" dirty="0" smtClean="0"/>
              <a:t>Women and Biking</a:t>
            </a:r>
          </a:p>
          <a:p>
            <a:pPr lvl="1" eaLnBrk="1" fontAlgn="auto" hangingPunct="1">
              <a:spcAft>
                <a:spcPts val="0"/>
              </a:spcAft>
              <a:buFont typeface="Arial" pitchFamily="34" charset="0"/>
              <a:buChar char="–"/>
              <a:defRPr/>
            </a:pPr>
            <a:r>
              <a:rPr lang="en-US" dirty="0" smtClean="0"/>
              <a:t>US men’s cycling trips out number women’s by at least 2:1 but WHY?</a:t>
            </a:r>
          </a:p>
          <a:p>
            <a:pPr lvl="1" eaLnBrk="1" fontAlgn="auto" hangingPunct="1">
              <a:spcAft>
                <a:spcPts val="0"/>
              </a:spcAft>
              <a:buFont typeface="Arial" pitchFamily="34" charset="0"/>
              <a:buChar char="–"/>
              <a:defRPr/>
            </a:pPr>
            <a:r>
              <a:rPr lang="en-US" b="1" dirty="0" smtClean="0"/>
              <a:t>Image </a:t>
            </a:r>
            <a:r>
              <a:rPr lang="en-US" dirty="0" smtClean="0"/>
              <a:t>– many women do not want to arrive at their destination (particularly work) sweaty and disheveled from a bike ride</a:t>
            </a:r>
            <a:endParaRPr lang="en-US" sz="1000" dirty="0" smtClean="0"/>
          </a:p>
          <a:p>
            <a:pPr lvl="1" eaLnBrk="1" fontAlgn="auto" hangingPunct="1">
              <a:spcAft>
                <a:spcPts val="0"/>
              </a:spcAft>
              <a:buFont typeface="Arial" pitchFamily="34" charset="0"/>
              <a:buChar char="–"/>
              <a:defRPr/>
            </a:pPr>
            <a:r>
              <a:rPr lang="en-US" b="1" dirty="0" smtClean="0"/>
              <a:t>Weather</a:t>
            </a:r>
            <a:r>
              <a:rPr lang="en-US" dirty="0" smtClean="0"/>
              <a:t> – women may be less likely to ride in inclement weather</a:t>
            </a:r>
            <a:endParaRPr lang="en-US" b="1" dirty="0" smtClean="0"/>
          </a:p>
          <a:p>
            <a:pPr lvl="1" eaLnBrk="1" fontAlgn="auto" hangingPunct="1">
              <a:spcAft>
                <a:spcPts val="0"/>
              </a:spcAft>
              <a:buFont typeface="Arial" pitchFamily="34" charset="0"/>
              <a:buChar char="–"/>
              <a:defRPr/>
            </a:pPr>
            <a:r>
              <a:rPr lang="en-US" b="1" dirty="0" smtClean="0"/>
              <a:t>Practicality</a:t>
            </a:r>
            <a:r>
              <a:rPr lang="en-US" dirty="0" smtClean="0"/>
              <a:t>– often, women are the “head of household duties” it is hard to use biking as a mode of transportation when you have to shop for groceries and shuttle the children across town</a:t>
            </a:r>
            <a:endParaRPr lang="en-US" sz="1000" dirty="0" smtClean="0"/>
          </a:p>
          <a:p>
            <a:pPr lvl="1" eaLnBrk="1" fontAlgn="auto" hangingPunct="1">
              <a:spcAft>
                <a:spcPts val="0"/>
              </a:spcAft>
              <a:buFont typeface="Arial" pitchFamily="34" charset="0"/>
              <a:buChar char="–"/>
              <a:defRPr/>
            </a:pPr>
            <a:r>
              <a:rPr lang="en-US" dirty="0" smtClean="0"/>
              <a:t>While these are important  aspects, research is showing us that the # 1 reason more women are not taking to the road as cyclists is…</a:t>
            </a:r>
            <a:endParaRPr lang="en-US" sz="2000" dirty="0" smtClean="0"/>
          </a:p>
          <a:p>
            <a:pPr eaLnBrk="1" fontAlgn="auto" hangingPunct="1">
              <a:spcAft>
                <a:spcPts val="0"/>
              </a:spcAft>
              <a:buFont typeface="Arial" pitchFamily="34" charset="0"/>
              <a:buChar char="•"/>
              <a:defRPr/>
            </a:pPr>
            <a:endParaRPr lang="en-US" dirty="0"/>
          </a:p>
        </p:txBody>
      </p:sp>
      <p:sp>
        <p:nvSpPr>
          <p:cNvPr id="576515" name="TextBox 4"/>
          <p:cNvSpPr txBox="1">
            <a:spLocks noChangeArrowheads="1"/>
          </p:cNvSpPr>
          <p:nvPr/>
        </p:nvSpPr>
        <p:spPr bwMode="auto">
          <a:xfrm>
            <a:off x="381000" y="6107113"/>
            <a:ext cx="7924800" cy="246062"/>
          </a:xfrm>
          <a:prstGeom prst="rect">
            <a:avLst/>
          </a:prstGeom>
          <a:noFill/>
          <a:ln w="9525">
            <a:noFill/>
            <a:miter lim="800000"/>
            <a:headEnd/>
            <a:tailEnd/>
          </a:ln>
        </p:spPr>
        <p:txBody>
          <a:bodyPr>
            <a:spAutoFit/>
          </a:bodyPr>
          <a:lstStyle/>
          <a:p>
            <a:r>
              <a:rPr lang="en-US" sz="1000">
                <a:latin typeface="Calibri" pitchFamily="34" charset="0"/>
              </a:rPr>
              <a:t>Source: Baker, Linda “How to Get More Bicycles on the Road”</a:t>
            </a:r>
          </a:p>
        </p:txBody>
      </p:sp>
      <p:sp>
        <p:nvSpPr>
          <p:cNvPr id="7" name="Slide Number Placeholder 6"/>
          <p:cNvSpPr>
            <a:spLocks noGrp="1"/>
          </p:cNvSpPr>
          <p:nvPr>
            <p:ph type="sldNum" sz="quarter" idx="12"/>
          </p:nvPr>
        </p:nvSpPr>
        <p:spPr/>
        <p:txBody>
          <a:bodyPr/>
          <a:lstStyle/>
          <a:p>
            <a:pPr>
              <a:defRPr/>
            </a:pPr>
            <a:fld id="{34CE7848-59FF-4EDB-8EB7-13AF35D63CCC}" type="slidenum">
              <a:rPr lang="en-US" smtClean="0"/>
              <a:pPr>
                <a:defRPr/>
              </a:pPr>
              <a:t>58</a:t>
            </a:fld>
            <a:endParaRPr lang="en-US"/>
          </a:p>
        </p:txBody>
      </p:sp>
      <p:pic>
        <p:nvPicPr>
          <p:cNvPr id="8" name="Picture 1" descr="C:\Documents and Settings\nkdeja01\Local Settings\Temporary Internet Files\Content.IE5\T571PKCF\MCj04378410000[1].wmf"/>
          <p:cNvPicPr>
            <a:picLocks noChangeAspect="1" noChangeArrowheads="1"/>
          </p:cNvPicPr>
          <p:nvPr/>
        </p:nvPicPr>
        <p:blipFill>
          <a:blip r:embed="rId3"/>
          <a:srcRect/>
          <a:stretch>
            <a:fillRect/>
          </a:stretch>
        </p:blipFill>
        <p:spPr bwMode="auto">
          <a:xfrm>
            <a:off x="6705600" y="76200"/>
            <a:ext cx="700088" cy="457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1" name="Title 1"/>
          <p:cNvSpPr>
            <a:spLocks noGrp="1"/>
          </p:cNvSpPr>
          <p:nvPr>
            <p:ph type="title"/>
          </p:nvPr>
        </p:nvSpPr>
        <p:spPr/>
        <p:txBody>
          <a:bodyPr/>
          <a:lstStyle/>
          <a:p>
            <a:pPr eaLnBrk="1" hangingPunct="1"/>
            <a:r>
              <a:rPr lang="en-US" smtClean="0"/>
              <a:t>Social Aspects</a:t>
            </a:r>
          </a:p>
        </p:txBody>
      </p:sp>
      <p:sp>
        <p:nvSpPr>
          <p:cNvPr id="578562" name="Content Placeholder 2"/>
          <p:cNvSpPr>
            <a:spLocks noGrp="1"/>
          </p:cNvSpPr>
          <p:nvPr>
            <p:ph idx="1"/>
          </p:nvPr>
        </p:nvSpPr>
        <p:spPr/>
        <p:txBody>
          <a:bodyPr/>
          <a:lstStyle/>
          <a:p>
            <a:pPr eaLnBrk="1" hangingPunct="1">
              <a:buFont typeface="Arial" charset="0"/>
              <a:buNone/>
            </a:pPr>
            <a:r>
              <a:rPr lang="en-US" smtClean="0"/>
              <a:t>	</a:t>
            </a:r>
            <a:r>
              <a:rPr lang="en-US" b="1" smtClean="0"/>
              <a:t>Bicycling is good for the soul!  </a:t>
            </a:r>
          </a:p>
          <a:p>
            <a:pPr eaLnBrk="1" hangingPunct="1"/>
            <a:r>
              <a:rPr lang="en-US" smtClean="0"/>
              <a:t>People are more accessible to others on bicycles than behind the windshield of a car</a:t>
            </a:r>
          </a:p>
          <a:p>
            <a:pPr eaLnBrk="1" hangingPunct="1"/>
            <a:r>
              <a:rPr lang="en-US" smtClean="0"/>
              <a:t>People are more apt to talk to you, ask for directions, comment on your choice to ride a bike (hopefully in a good way!)</a:t>
            </a:r>
          </a:p>
          <a:p>
            <a:pPr eaLnBrk="1" hangingPunct="1"/>
            <a:r>
              <a:rPr lang="en-US" smtClean="0"/>
              <a:t>Biking can help build community amongs who share their same views.</a:t>
            </a:r>
          </a:p>
        </p:txBody>
      </p:sp>
      <p:sp>
        <p:nvSpPr>
          <p:cNvPr id="5" name="Slide Number Placeholder 4"/>
          <p:cNvSpPr>
            <a:spLocks noGrp="1"/>
          </p:cNvSpPr>
          <p:nvPr>
            <p:ph type="sldNum" sz="quarter" idx="12"/>
          </p:nvPr>
        </p:nvSpPr>
        <p:spPr/>
        <p:txBody>
          <a:bodyPr/>
          <a:lstStyle/>
          <a:p>
            <a:pPr>
              <a:defRPr/>
            </a:pPr>
            <a:fld id="{2545D345-36C5-44D4-ADF2-B6142CAA3A28}" type="slidenum">
              <a:rPr lang="en-US" smtClean="0"/>
              <a:pPr>
                <a:defRPr/>
              </a:pPr>
              <a:t>59</a:t>
            </a:fld>
            <a:endParaRPr lang="en-US"/>
          </a:p>
        </p:txBody>
      </p:sp>
      <p:pic>
        <p:nvPicPr>
          <p:cNvPr id="6" name="Picture 1" descr="C:\Documents and Settings\nkdeja01\Local Settings\Temporary Internet Files\Content.IE5\T571PKCF\MCj04378410000[1].wmf"/>
          <p:cNvPicPr>
            <a:picLocks noChangeAspect="1" noChangeArrowheads="1"/>
          </p:cNvPicPr>
          <p:nvPr/>
        </p:nvPicPr>
        <p:blipFill>
          <a:blip r:embed="rId3"/>
          <a:srcRect/>
          <a:stretch>
            <a:fillRect/>
          </a:stretch>
        </p:blipFill>
        <p:spPr bwMode="auto">
          <a:xfrm>
            <a:off x="3962400" y="76200"/>
            <a:ext cx="700088" cy="457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p:txBody>
          <a:bodyPr/>
          <a:lstStyle/>
          <a:p>
            <a:endParaRPr lang="en-US" smtClean="0"/>
          </a:p>
        </p:txBody>
      </p:sp>
      <p:sp>
        <p:nvSpPr>
          <p:cNvPr id="28674" name="Rectangle 3"/>
          <p:cNvSpPr>
            <a:spLocks noGrp="1"/>
          </p:cNvSpPr>
          <p:nvPr>
            <p:ph type="body" idx="1"/>
          </p:nvPr>
        </p:nvSpPr>
        <p:spPr/>
        <p:txBody>
          <a:bodyPr/>
          <a:lstStyle/>
          <a:p>
            <a:r>
              <a:rPr lang="en-US" smtClean="0"/>
              <a:t>People Don’t Ride Bikes Here Compared to Other Cities:  Is it to Dangerous?</a:t>
            </a:r>
            <a:br>
              <a:rPr lang="en-US" smtClean="0"/>
            </a:br>
            <a:endParaRPr lang="en-US"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09" name="Rectangle 2"/>
          <p:cNvSpPr>
            <a:spLocks noGrp="1"/>
          </p:cNvSpPr>
          <p:nvPr>
            <p:ph type="title"/>
          </p:nvPr>
        </p:nvSpPr>
        <p:spPr/>
        <p:txBody>
          <a:bodyPr/>
          <a:lstStyle/>
          <a:p>
            <a:endParaRPr lang="en-US" smtClean="0"/>
          </a:p>
        </p:txBody>
      </p:sp>
      <p:sp>
        <p:nvSpPr>
          <p:cNvPr id="580610" name="Rectangle 3"/>
          <p:cNvSpPr>
            <a:spLocks noGrp="1"/>
          </p:cNvSpPr>
          <p:nvPr>
            <p:ph type="body" idx="1"/>
          </p:nvPr>
        </p:nvSpPr>
        <p:spPr/>
        <p:txBody>
          <a:bodyPr/>
          <a:lstStyle/>
          <a:p>
            <a:endParaRPr lang="en-US" smtClean="0"/>
          </a:p>
        </p:txBody>
      </p:sp>
      <p:pic>
        <p:nvPicPr>
          <p:cNvPr id="580611" name="Picture 4"/>
          <p:cNvPicPr>
            <a:picLocks noChangeAspect="1" noChangeArrowheads="1"/>
          </p:cNvPicPr>
          <p:nvPr/>
        </p:nvPicPr>
        <p:blipFill>
          <a:blip r:embed="rId3"/>
          <a:srcRect/>
          <a:stretch>
            <a:fillRect/>
          </a:stretch>
        </p:blipFill>
        <p:spPr bwMode="auto">
          <a:xfrm>
            <a:off x="-304800" y="-228600"/>
            <a:ext cx="9753600" cy="7315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0C7566F9-0DF9-49E4-B97E-100A3E58B7FC}" type="slidenum">
              <a:rPr lang="en-US" smtClean="0"/>
              <a:pPr>
                <a:defRPr/>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7" name="Rectangle 2"/>
          <p:cNvSpPr>
            <a:spLocks noGrp="1"/>
          </p:cNvSpPr>
          <p:nvPr>
            <p:ph type="title"/>
          </p:nvPr>
        </p:nvSpPr>
        <p:spPr/>
        <p:txBody>
          <a:bodyPr/>
          <a:lstStyle/>
          <a:p>
            <a:endParaRPr lang="en-US" smtClean="0"/>
          </a:p>
        </p:txBody>
      </p:sp>
      <p:sp>
        <p:nvSpPr>
          <p:cNvPr id="582658" name="Rectangle 3"/>
          <p:cNvSpPr>
            <a:spLocks noGrp="1"/>
          </p:cNvSpPr>
          <p:nvPr>
            <p:ph type="body" idx="1"/>
          </p:nvPr>
        </p:nvSpPr>
        <p:spPr/>
        <p:txBody>
          <a:bodyPr/>
          <a:lstStyle/>
          <a:p>
            <a:endParaRPr lang="en-US" smtClean="0"/>
          </a:p>
        </p:txBody>
      </p:sp>
      <p:pic>
        <p:nvPicPr>
          <p:cNvPr id="582659" name="Picture 4"/>
          <p:cNvPicPr>
            <a:picLocks noChangeAspect="1" noChangeArrowheads="1"/>
          </p:cNvPicPr>
          <p:nvPr/>
        </p:nvPicPr>
        <p:blipFill>
          <a:blip r:embed="rId3"/>
          <a:srcRect/>
          <a:stretch>
            <a:fillRect/>
          </a:stretch>
        </p:blipFill>
        <p:spPr bwMode="auto">
          <a:xfrm>
            <a:off x="-304800" y="-228600"/>
            <a:ext cx="9753600" cy="7315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00455D12-B948-429C-AFE8-3C5D81DC6D02}" type="slidenum">
              <a:rPr lang="en-US" smtClean="0"/>
              <a:pPr>
                <a:defRPr/>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5" name="Rectangle 2"/>
          <p:cNvSpPr>
            <a:spLocks noGrp="1"/>
          </p:cNvSpPr>
          <p:nvPr>
            <p:ph type="title"/>
          </p:nvPr>
        </p:nvSpPr>
        <p:spPr/>
        <p:txBody>
          <a:bodyPr/>
          <a:lstStyle/>
          <a:p>
            <a:endParaRPr lang="en-US" smtClean="0"/>
          </a:p>
        </p:txBody>
      </p:sp>
      <p:sp>
        <p:nvSpPr>
          <p:cNvPr id="584706" name="Rectangle 3"/>
          <p:cNvSpPr>
            <a:spLocks noGrp="1"/>
          </p:cNvSpPr>
          <p:nvPr>
            <p:ph type="body" idx="1"/>
          </p:nvPr>
        </p:nvSpPr>
        <p:spPr/>
        <p:txBody>
          <a:bodyPr/>
          <a:lstStyle/>
          <a:p>
            <a:endParaRPr lang="en-US" smtClean="0"/>
          </a:p>
        </p:txBody>
      </p:sp>
      <p:pic>
        <p:nvPicPr>
          <p:cNvPr id="584707" name="Picture 4"/>
          <p:cNvPicPr>
            <a:picLocks noChangeAspect="1" noChangeArrowheads="1"/>
          </p:cNvPicPr>
          <p:nvPr/>
        </p:nvPicPr>
        <p:blipFill>
          <a:blip r:embed="rId3"/>
          <a:srcRect/>
          <a:stretch>
            <a:fillRect/>
          </a:stretch>
        </p:blipFill>
        <p:spPr bwMode="auto">
          <a:xfrm>
            <a:off x="-304800" y="176213"/>
            <a:ext cx="9753600" cy="65055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67EE1B62-4563-42D5-AE9C-2106AFC44F04}" type="slidenum">
              <a:rPr lang="en-US" smtClean="0"/>
              <a:pPr>
                <a:defRPr/>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3" name="Rectangle 2"/>
          <p:cNvSpPr>
            <a:spLocks noGrp="1"/>
          </p:cNvSpPr>
          <p:nvPr>
            <p:ph type="title"/>
          </p:nvPr>
        </p:nvSpPr>
        <p:spPr/>
        <p:txBody>
          <a:bodyPr/>
          <a:lstStyle/>
          <a:p>
            <a:endParaRPr lang="en-US" smtClean="0"/>
          </a:p>
        </p:txBody>
      </p:sp>
      <p:sp>
        <p:nvSpPr>
          <p:cNvPr id="586754" name="Rectangle 3"/>
          <p:cNvSpPr>
            <a:spLocks noGrp="1"/>
          </p:cNvSpPr>
          <p:nvPr>
            <p:ph type="body" idx="1"/>
          </p:nvPr>
        </p:nvSpPr>
        <p:spPr/>
        <p:txBody>
          <a:bodyPr/>
          <a:lstStyle/>
          <a:p>
            <a:endParaRPr lang="en-US" smtClean="0"/>
          </a:p>
        </p:txBody>
      </p:sp>
      <p:pic>
        <p:nvPicPr>
          <p:cNvPr id="586755" name="Picture 4"/>
          <p:cNvPicPr>
            <a:picLocks noChangeAspect="1" noChangeArrowheads="1"/>
          </p:cNvPicPr>
          <p:nvPr/>
        </p:nvPicPr>
        <p:blipFill>
          <a:blip r:embed="rId3"/>
          <a:srcRect/>
          <a:stretch>
            <a:fillRect/>
          </a:stretch>
        </p:blipFill>
        <p:spPr bwMode="auto">
          <a:xfrm>
            <a:off x="-304800" y="-228600"/>
            <a:ext cx="9753600" cy="7315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A547411-AA97-41F6-9EDE-AC3216ED1B55}" type="slidenum">
              <a:rPr lang="en-US" smtClean="0"/>
              <a:pPr>
                <a:defRPr/>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1" name="Rectangle 2"/>
          <p:cNvSpPr>
            <a:spLocks noGrp="1"/>
          </p:cNvSpPr>
          <p:nvPr>
            <p:ph type="title"/>
          </p:nvPr>
        </p:nvSpPr>
        <p:spPr/>
        <p:txBody>
          <a:bodyPr/>
          <a:lstStyle/>
          <a:p>
            <a:endParaRPr lang="en-US" smtClean="0"/>
          </a:p>
        </p:txBody>
      </p:sp>
      <p:sp>
        <p:nvSpPr>
          <p:cNvPr id="588802" name="Rectangle 3"/>
          <p:cNvSpPr>
            <a:spLocks noGrp="1"/>
          </p:cNvSpPr>
          <p:nvPr>
            <p:ph type="body" idx="1"/>
          </p:nvPr>
        </p:nvSpPr>
        <p:spPr/>
        <p:txBody>
          <a:bodyPr/>
          <a:lstStyle/>
          <a:p>
            <a:endParaRPr lang="en-US" smtClean="0"/>
          </a:p>
        </p:txBody>
      </p:sp>
      <p:pic>
        <p:nvPicPr>
          <p:cNvPr id="588803" name="Picture 4"/>
          <p:cNvPicPr>
            <a:picLocks noChangeAspect="1" noChangeArrowheads="1"/>
          </p:cNvPicPr>
          <p:nvPr/>
        </p:nvPicPr>
        <p:blipFill>
          <a:blip r:embed="rId3"/>
          <a:srcRect/>
          <a:stretch>
            <a:fillRect/>
          </a:stretch>
        </p:blipFill>
        <p:spPr bwMode="auto">
          <a:xfrm>
            <a:off x="2524125" y="1938338"/>
            <a:ext cx="4095750" cy="29813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9F12E8C7-AABD-435C-B632-C00F6FEF4CCF}" type="slidenum">
              <a:rPr lang="en-US" smtClean="0"/>
              <a:pPr>
                <a:defRPr/>
              </a:pPr>
              <a:t>64</a:t>
            </a:fld>
            <a:endParaRPr lang="en-US"/>
          </a:p>
        </p:txBody>
      </p:sp>
      <p:pic>
        <p:nvPicPr>
          <p:cNvPr id="6" name="Picture 1" descr="C:\Documents and Settings\nkdeja01\Local Settings\Temporary Internet Files\Content.IE5\T571PKCF\MCj04378410000[1].wmf"/>
          <p:cNvPicPr>
            <a:picLocks noChangeAspect="1" noChangeArrowheads="1"/>
          </p:cNvPicPr>
          <p:nvPr/>
        </p:nvPicPr>
        <p:blipFill>
          <a:blip r:embed="rId4"/>
          <a:srcRect/>
          <a:stretch>
            <a:fillRect/>
          </a:stretch>
        </p:blipFill>
        <p:spPr bwMode="auto">
          <a:xfrm>
            <a:off x="7010400" y="76200"/>
            <a:ext cx="700088" cy="457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Bike Commuting by Household Income Group (2008-2012, ACS).</a:t>
            </a:r>
            <a:endParaRPr lang="en-US" sz="2400" dirty="0"/>
          </a:p>
        </p:txBody>
      </p:sp>
      <p:sp>
        <p:nvSpPr>
          <p:cNvPr id="3" name="Slide Number Placeholder 2"/>
          <p:cNvSpPr>
            <a:spLocks noGrp="1"/>
          </p:cNvSpPr>
          <p:nvPr>
            <p:ph type="sldNum" sz="quarter" idx="12"/>
          </p:nvPr>
        </p:nvSpPr>
        <p:spPr/>
        <p:txBody>
          <a:bodyPr/>
          <a:lstStyle/>
          <a:p>
            <a:pPr>
              <a:defRPr/>
            </a:pPr>
            <a:fld id="{8560CC4A-F5CB-484C-AB2E-A7CE932377AF}" type="slidenum">
              <a:rPr lang="en-US" smtClean="0"/>
              <a:pPr>
                <a:defRPr/>
              </a:pPr>
              <a:t>65</a:t>
            </a:fld>
            <a:endParaRPr lang="en-US"/>
          </a:p>
        </p:txBody>
      </p:sp>
      <p:sp>
        <p:nvSpPr>
          <p:cNvPr id="4" name="Rectangle 3"/>
          <p:cNvSpPr/>
          <p:nvPr/>
        </p:nvSpPr>
        <p:spPr>
          <a:xfrm>
            <a:off x="152400" y="5029200"/>
            <a:ext cx="9067800" cy="304699"/>
          </a:xfrm>
          <a:prstGeom prst="rect">
            <a:avLst/>
          </a:prstGeom>
        </p:spPr>
        <p:txBody>
          <a:bodyPr wrap="square">
            <a:spAutoFit/>
          </a:bodyPr>
          <a:lstStyle/>
          <a:p>
            <a:pPr marL="0" marR="0">
              <a:lnSpc>
                <a:spcPct val="115000"/>
              </a:lnSpc>
              <a:spcBef>
                <a:spcPts val="0"/>
              </a:spcBef>
              <a:spcAft>
                <a:spcPts val="0"/>
              </a:spcAft>
            </a:pPr>
            <a:r>
              <a:rPr lang="en-US" sz="1200" dirty="0">
                <a:latin typeface="Times New Roman" panose="02020603050405020304" pitchFamily="18" charset="0"/>
                <a:ea typeface="Calibri" panose="020F0502020204030204" pitchFamily="34" charset="0"/>
                <a:cs typeface="Calibri" panose="020F0502020204030204" pitchFamily="34" charset="0"/>
              </a:rPr>
              <a:t>McKenzie, B. (2014, May). Modes Less Traveled: Bicycling and Walking to Work in the United States 2008-2012.                   Z = rounds to 0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Table 4"/>
          <p:cNvGraphicFramePr>
            <a:graphicFrameLocks noGrp="1"/>
          </p:cNvGraphicFramePr>
          <p:nvPr/>
        </p:nvGraphicFramePr>
        <p:xfrm>
          <a:off x="1531620" y="2857341"/>
          <a:ext cx="6080760" cy="2011680"/>
        </p:xfrm>
        <a:graphic>
          <a:graphicData uri="http://schemas.openxmlformats.org/drawingml/2006/table">
            <a:tbl>
              <a:tblPr firstRow="1" firstCol="1" bandRow="1" bandCol="1">
                <a:tableStyleId>{5C22544A-7EE6-4342-B048-85BDC9FD1C3A}</a:tableStyleId>
              </a:tblPr>
              <a:tblGrid>
                <a:gridCol w="2026920"/>
                <a:gridCol w="2026920"/>
                <a:gridCol w="2026920"/>
              </a:tblGrid>
              <a:tr h="0">
                <a:tc>
                  <a:txBody>
                    <a:bodyPr/>
                    <a:lstStyle/>
                    <a:p>
                      <a:pPr marL="0" marR="0" algn="ctr">
                        <a:spcBef>
                          <a:spcPts val="0"/>
                        </a:spcBef>
                        <a:spcAft>
                          <a:spcPts val="0"/>
                        </a:spcAft>
                      </a:pPr>
                      <a:r>
                        <a:rPr lang="en-US" sz="1200">
                          <a:effectLst/>
                        </a:rPr>
                        <a:t>Household Income</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200">
                          <a:effectLst/>
                        </a:rPr>
                        <a:t>% of workers</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200">
                          <a:effectLst/>
                        </a:rPr>
                        <a:t>Margin of Error</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0">
                <a:tc>
                  <a:txBody>
                    <a:bodyPr/>
                    <a:lstStyle/>
                    <a:p>
                      <a:pPr marL="0" marR="0" algn="ctr">
                        <a:spcBef>
                          <a:spcPts val="0"/>
                        </a:spcBef>
                        <a:spcAft>
                          <a:spcPts val="0"/>
                        </a:spcAft>
                      </a:pPr>
                      <a:r>
                        <a:rPr lang="en-US" sz="1200">
                          <a:effectLst/>
                        </a:rPr>
                        <a:t>$0 - $9,999</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200">
                          <a:effectLst/>
                        </a:rPr>
                        <a:t>1.5%</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200">
                          <a:effectLst/>
                        </a:rPr>
                        <a:t>0.1</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0">
                <a:tc>
                  <a:txBody>
                    <a:bodyPr/>
                    <a:lstStyle/>
                    <a:p>
                      <a:pPr marL="0" marR="0" algn="ctr">
                        <a:spcBef>
                          <a:spcPts val="0"/>
                        </a:spcBef>
                        <a:spcAft>
                          <a:spcPts val="0"/>
                        </a:spcAft>
                      </a:pPr>
                      <a:r>
                        <a:rPr lang="en-US" sz="1200">
                          <a:effectLst/>
                        </a:rPr>
                        <a:t>$10,000 - $14,999</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200">
                          <a:effectLst/>
                        </a:rPr>
                        <a:t>1.1%</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200">
                          <a:effectLst/>
                        </a:rPr>
                        <a:t>0.1</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0">
                <a:tc>
                  <a:txBody>
                    <a:bodyPr/>
                    <a:lstStyle/>
                    <a:p>
                      <a:pPr marL="0" marR="0" algn="ctr">
                        <a:spcBef>
                          <a:spcPts val="0"/>
                        </a:spcBef>
                        <a:spcAft>
                          <a:spcPts val="0"/>
                        </a:spcAft>
                      </a:pPr>
                      <a:r>
                        <a:rPr lang="en-US" sz="1200">
                          <a:effectLst/>
                        </a:rPr>
                        <a:t>$15,000 - $24,999</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200">
                          <a:effectLst/>
                        </a:rPr>
                        <a:t>1.0%</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200">
                          <a:effectLst/>
                        </a:rPr>
                        <a:t>Z</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0">
                <a:tc>
                  <a:txBody>
                    <a:bodyPr/>
                    <a:lstStyle/>
                    <a:p>
                      <a:pPr marL="0" marR="0" algn="ctr">
                        <a:spcBef>
                          <a:spcPts val="0"/>
                        </a:spcBef>
                        <a:spcAft>
                          <a:spcPts val="0"/>
                        </a:spcAft>
                      </a:pPr>
                      <a:r>
                        <a:rPr lang="en-US" sz="1200">
                          <a:effectLst/>
                        </a:rPr>
                        <a:t>$25,000 - $34,999 </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200">
                          <a:effectLst/>
                        </a:rPr>
                        <a:t>0.7%</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200">
                          <a:effectLst/>
                        </a:rPr>
                        <a:t>Z</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0">
                <a:tc>
                  <a:txBody>
                    <a:bodyPr/>
                    <a:lstStyle/>
                    <a:p>
                      <a:pPr marL="0" marR="0" algn="ctr">
                        <a:spcBef>
                          <a:spcPts val="0"/>
                        </a:spcBef>
                        <a:spcAft>
                          <a:spcPts val="0"/>
                        </a:spcAft>
                      </a:pPr>
                      <a:r>
                        <a:rPr lang="en-US" sz="1200">
                          <a:effectLst/>
                        </a:rPr>
                        <a:t>$35,000 - $49,999</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200">
                          <a:effectLst/>
                        </a:rPr>
                        <a:t>0.6%</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200">
                          <a:effectLst/>
                        </a:rPr>
                        <a:t>Z</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0">
                <a:tc>
                  <a:txBody>
                    <a:bodyPr/>
                    <a:lstStyle/>
                    <a:p>
                      <a:pPr marL="0" marR="0" algn="ctr">
                        <a:spcBef>
                          <a:spcPts val="0"/>
                        </a:spcBef>
                        <a:spcAft>
                          <a:spcPts val="0"/>
                        </a:spcAft>
                      </a:pPr>
                      <a:r>
                        <a:rPr lang="en-US" sz="1200">
                          <a:effectLst/>
                        </a:rPr>
                        <a:t>$50,000 - $74,999</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200">
                          <a:effectLst/>
                        </a:rPr>
                        <a:t>0.5%</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200">
                          <a:effectLst/>
                        </a:rPr>
                        <a:t>Z</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0">
                <a:tc>
                  <a:txBody>
                    <a:bodyPr/>
                    <a:lstStyle/>
                    <a:p>
                      <a:pPr marL="0" marR="0" algn="ctr">
                        <a:spcBef>
                          <a:spcPts val="0"/>
                        </a:spcBef>
                        <a:spcAft>
                          <a:spcPts val="0"/>
                        </a:spcAft>
                      </a:pPr>
                      <a:r>
                        <a:rPr lang="en-US" sz="1200">
                          <a:effectLst/>
                        </a:rPr>
                        <a:t>$75,000 - $99,999</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200">
                          <a:effectLst/>
                        </a:rPr>
                        <a:t>0.4%</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200">
                          <a:effectLst/>
                        </a:rPr>
                        <a:t>Z</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0">
                <a:tc>
                  <a:txBody>
                    <a:bodyPr/>
                    <a:lstStyle/>
                    <a:p>
                      <a:pPr marL="0" marR="0" algn="ctr">
                        <a:spcBef>
                          <a:spcPts val="0"/>
                        </a:spcBef>
                        <a:spcAft>
                          <a:spcPts val="0"/>
                        </a:spcAft>
                      </a:pPr>
                      <a:r>
                        <a:rPr lang="en-US" sz="1200">
                          <a:effectLst/>
                        </a:rPr>
                        <a:t>$100,000 - $149,999</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200">
                          <a:effectLst/>
                        </a:rPr>
                        <a:t>0.4%</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200">
                          <a:effectLst/>
                        </a:rPr>
                        <a:t>Z</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0">
                <a:tc>
                  <a:txBody>
                    <a:bodyPr/>
                    <a:lstStyle/>
                    <a:p>
                      <a:pPr marL="0" marR="0" algn="ctr">
                        <a:spcBef>
                          <a:spcPts val="0"/>
                        </a:spcBef>
                        <a:spcAft>
                          <a:spcPts val="0"/>
                        </a:spcAft>
                      </a:pPr>
                      <a:r>
                        <a:rPr lang="en-US" sz="1200">
                          <a:effectLst/>
                        </a:rPr>
                        <a:t>$150,000 - $199,999</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200">
                          <a:effectLst/>
                        </a:rPr>
                        <a:t>0.5%</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200">
                          <a:effectLst/>
                        </a:rPr>
                        <a:t>Z</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0">
                <a:tc>
                  <a:txBody>
                    <a:bodyPr/>
                    <a:lstStyle/>
                    <a:p>
                      <a:pPr marL="0" marR="0" algn="ctr">
                        <a:spcBef>
                          <a:spcPts val="0"/>
                        </a:spcBef>
                        <a:spcAft>
                          <a:spcPts val="0"/>
                        </a:spcAft>
                      </a:pPr>
                      <a:r>
                        <a:rPr lang="en-US" sz="1200">
                          <a:effectLst/>
                        </a:rPr>
                        <a:t>$200,000 +</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200">
                          <a:effectLst/>
                        </a:rPr>
                        <a:t>0.5%</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200" dirty="0">
                          <a:effectLst/>
                        </a:rPr>
                        <a:t>Z</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40821473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ltLang="en-US" sz="2400" b="1" dirty="0">
                <a:latin typeface="Times New Roman" panose="02020603050405020304" pitchFamily="18" charset="0"/>
                <a:ea typeface="Calibri" panose="020F0502020204030204" pitchFamily="34" charset="0"/>
                <a:cs typeface="Times New Roman" panose="02020603050405020304" pitchFamily="18" charset="0"/>
              </a:rPr>
              <a:t>Total Costs (per year and per mile) of Car Ownership and Operation for Medium and Large Sedans (AAA, 2013).</a:t>
            </a:r>
            <a:r>
              <a:rPr lang="en-US" altLang="en-US" sz="800" dirty="0"/>
              <a:t/>
            </a:r>
            <a:br>
              <a:rPr lang="en-US" altLang="en-US" sz="800" dirty="0"/>
            </a:br>
            <a:endParaRPr lang="en-US" dirty="0"/>
          </a:p>
        </p:txBody>
      </p:sp>
      <p:sp>
        <p:nvSpPr>
          <p:cNvPr id="3" name="Slide Number Placeholder 2"/>
          <p:cNvSpPr>
            <a:spLocks noGrp="1"/>
          </p:cNvSpPr>
          <p:nvPr>
            <p:ph type="sldNum" sz="quarter" idx="12"/>
          </p:nvPr>
        </p:nvSpPr>
        <p:spPr/>
        <p:txBody>
          <a:bodyPr/>
          <a:lstStyle/>
          <a:p>
            <a:pPr>
              <a:defRPr/>
            </a:pPr>
            <a:fld id="{8560CC4A-F5CB-484C-AB2E-A7CE932377AF}" type="slidenum">
              <a:rPr lang="en-US" smtClean="0"/>
              <a:pPr>
                <a:defRPr/>
              </a:pPr>
              <a:t>66</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651166426"/>
              </p:ext>
            </p:extLst>
          </p:nvPr>
        </p:nvGraphicFramePr>
        <p:xfrm>
          <a:off x="228600" y="2743041"/>
          <a:ext cx="5937250" cy="1097280"/>
        </p:xfrm>
        <a:graphic>
          <a:graphicData uri="http://schemas.openxmlformats.org/drawingml/2006/table">
            <a:tbl>
              <a:tblPr firstRow="1" firstCol="1" bandRow="1" bandCol="1">
                <a:tableStyleId>{5C22544A-7EE6-4342-B048-85BDC9FD1C3A}</a:tableStyleId>
              </a:tblPr>
              <a:tblGrid>
                <a:gridCol w="1984375"/>
                <a:gridCol w="1977390"/>
                <a:gridCol w="1975485"/>
              </a:tblGrid>
              <a:tr h="0">
                <a:tc>
                  <a:txBody>
                    <a:bodyPr/>
                    <a:lstStyle/>
                    <a:p>
                      <a:pPr marL="0" marR="0" algn="ctr">
                        <a:spcBef>
                          <a:spcPts val="0"/>
                        </a:spcBef>
                        <a:spcAft>
                          <a:spcPts val="0"/>
                        </a:spcAft>
                      </a:pPr>
                      <a:r>
                        <a:rPr lang="en-US" sz="1200" u="sng">
                          <a:effectLst/>
                        </a:rPr>
                        <a:t>Total Cost Per Mile</a:t>
                      </a:r>
                      <a:endParaRPr lang="en-US" sz="1100">
                        <a:effectLst/>
                      </a:endParaRPr>
                    </a:p>
                    <a:p>
                      <a:pPr marL="0" marR="0" algn="ctr">
                        <a:spcBef>
                          <a:spcPts val="0"/>
                        </a:spcBef>
                        <a:spcAft>
                          <a:spcPts val="0"/>
                        </a:spcAft>
                      </a:pPr>
                      <a:r>
                        <a:rPr lang="en-US" sz="1200" u="sng">
                          <a:effectLst/>
                        </a:rPr>
                        <a:t>(15,000 miles/year)</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200" u="sng">
                          <a:effectLst/>
                        </a:rPr>
                        <a:t>Medium Sedan</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200" u="sng">
                          <a:effectLst/>
                        </a:rPr>
                        <a:t>Large Sedan</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0">
                <a:tc>
                  <a:txBody>
                    <a:bodyPr/>
                    <a:lstStyle/>
                    <a:p>
                      <a:pPr marL="0" marR="0">
                        <a:spcBef>
                          <a:spcPts val="0"/>
                        </a:spcBef>
                        <a:spcAft>
                          <a:spcPts val="0"/>
                        </a:spcAft>
                      </a:pPr>
                      <a:r>
                        <a:rPr lang="en-US" sz="1200">
                          <a:effectLst/>
                        </a:rPr>
                        <a:t>Cost per mile x 15,000 miles</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200">
                          <a:effectLst/>
                        </a:rPr>
                        <a:t>$3,164</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200">
                          <a:effectLst/>
                        </a:rPr>
                        <a:t>$3,522</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0">
                <a:tc>
                  <a:txBody>
                    <a:bodyPr/>
                    <a:lstStyle/>
                    <a:p>
                      <a:pPr marL="0" marR="0">
                        <a:spcBef>
                          <a:spcPts val="0"/>
                        </a:spcBef>
                        <a:spcAft>
                          <a:spcPts val="0"/>
                        </a:spcAft>
                      </a:pPr>
                      <a:r>
                        <a:rPr lang="en-US" sz="1200">
                          <a:effectLst/>
                        </a:rPr>
                        <a:t>Cost per day x 365 days</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200">
                          <a:effectLst/>
                        </a:rPr>
                        <a:t>$5,987</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200">
                          <a:effectLst/>
                        </a:rPr>
                        <a:t>$7,726</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0">
                <a:tc>
                  <a:txBody>
                    <a:bodyPr/>
                    <a:lstStyle/>
                    <a:p>
                      <a:pPr marL="0" marR="0">
                        <a:spcBef>
                          <a:spcPts val="0"/>
                        </a:spcBef>
                        <a:spcAft>
                          <a:spcPts val="0"/>
                        </a:spcAft>
                      </a:pPr>
                      <a:r>
                        <a:rPr lang="en-US" sz="1200">
                          <a:effectLst/>
                        </a:rPr>
                        <a:t>TOTAL Cost per year</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200">
                          <a:effectLst/>
                        </a:rPr>
                        <a:t>$9,151</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200">
                          <a:effectLst/>
                        </a:rPr>
                        <a:t>$11,248</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0">
                <a:tc>
                  <a:txBody>
                    <a:bodyPr/>
                    <a:lstStyle/>
                    <a:p>
                      <a:pPr marL="0" marR="0">
                        <a:spcBef>
                          <a:spcPts val="0"/>
                        </a:spcBef>
                        <a:spcAft>
                          <a:spcPts val="0"/>
                        </a:spcAft>
                      </a:pPr>
                      <a:r>
                        <a:rPr lang="en-US" sz="1200">
                          <a:effectLst/>
                        </a:rPr>
                        <a:t>TOTAL Cost per mile</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200">
                          <a:effectLst/>
                        </a:rPr>
                        <a:t>$0.61</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200" dirty="0">
                          <a:effectLst/>
                        </a:rPr>
                        <a:t>$0.75</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bl>
          </a:graphicData>
        </a:graphic>
      </p:graphicFrame>
      <p:sp>
        <p:nvSpPr>
          <p:cNvPr id="5" name="Rectangle 1"/>
          <p:cNvSpPr>
            <a:spLocks noChangeArrowheads="1"/>
          </p:cNvSpPr>
          <p:nvPr/>
        </p:nvSpPr>
        <p:spPr bwMode="auto">
          <a:xfrm>
            <a:off x="228600" y="3962400"/>
            <a:ext cx="342273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American Automobile Association (AAA). (2013). 2013: Your Driving Costs.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57128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7" name="Title 3"/>
          <p:cNvSpPr>
            <a:spLocks noGrp="1"/>
          </p:cNvSpPr>
          <p:nvPr>
            <p:ph type="title"/>
          </p:nvPr>
        </p:nvSpPr>
        <p:spPr/>
        <p:txBody>
          <a:bodyPr/>
          <a:lstStyle/>
          <a:p>
            <a:r>
              <a:rPr lang="en-US" sz="4000" smtClean="0"/>
              <a:t>Bike use for daily commutes in other Industrialized Countries</a:t>
            </a:r>
            <a:br>
              <a:rPr lang="en-US" sz="4000" smtClean="0"/>
            </a:br>
            <a:endParaRPr lang="en-US" sz="4000" smtClean="0"/>
          </a:p>
        </p:txBody>
      </p:sp>
      <p:graphicFrame>
        <p:nvGraphicFramePr>
          <p:cNvPr id="472066" name="Object 6"/>
          <p:cNvGraphicFramePr>
            <a:graphicFrameLocks noGrp="1" noChangeAspect="1"/>
          </p:cNvGraphicFramePr>
          <p:nvPr>
            <p:ph idx="1"/>
          </p:nvPr>
        </p:nvGraphicFramePr>
        <p:xfrm>
          <a:off x="1144588" y="1600200"/>
          <a:ext cx="6854825" cy="4525963"/>
        </p:xfrm>
        <a:graphic>
          <a:graphicData uri="http://schemas.openxmlformats.org/presentationml/2006/ole">
            <mc:AlternateContent xmlns:mc="http://schemas.openxmlformats.org/markup-compatibility/2006">
              <mc:Choice xmlns:v="urn:schemas-microsoft-com:vml" Requires="v">
                <p:oleObj spid="_x0000_s472071" name="Chart" r:id="rId4" imgW="8382072" imgH="5534084" progId="Excel.Sheet.8">
                  <p:embed/>
                </p:oleObj>
              </mc:Choice>
              <mc:Fallback>
                <p:oleObj name="Chart" r:id="rId4" imgW="8382072" imgH="5534084" progId="Excel.Shee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4588" y="1600200"/>
                        <a:ext cx="685482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1" descr="C:\Documents and Settings\nkdeja01\Local Settings\Temporary Internet Files\Content.IE5\T571PKCF\MCj04378410000[1].wmf"/>
          <p:cNvPicPr>
            <a:picLocks noChangeAspect="1" noChangeArrowheads="1"/>
          </p:cNvPicPr>
          <p:nvPr/>
        </p:nvPicPr>
        <p:blipFill>
          <a:blip r:embed="rId6"/>
          <a:srcRect/>
          <a:stretch>
            <a:fillRect/>
          </a:stretch>
        </p:blipFill>
        <p:spPr bwMode="auto">
          <a:xfrm>
            <a:off x="8077200" y="1066800"/>
            <a:ext cx="700088" cy="457200"/>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pPr>
              <a:defRPr/>
            </a:pPr>
            <a:fld id="{BC4FFEF9-0718-46CC-AF9C-193DB3474B1A}"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3" name="Rectangle 103"/>
          <p:cNvSpPr>
            <a:spLocks noGrp="1" noChangeArrowheads="1"/>
          </p:cNvSpPr>
          <p:nvPr>
            <p:ph type="title"/>
          </p:nvPr>
        </p:nvSpPr>
        <p:spPr/>
        <p:txBody>
          <a:bodyPr/>
          <a:lstStyle/>
          <a:p>
            <a:pPr eaLnBrk="1" hangingPunct="1"/>
            <a:r>
              <a:rPr lang="en-US" smtClean="0"/>
              <a:t>Environmental Impacts</a:t>
            </a:r>
          </a:p>
        </p:txBody>
      </p:sp>
      <p:graphicFrame>
        <p:nvGraphicFramePr>
          <p:cNvPr id="15615" name="Group 255"/>
          <p:cNvGraphicFramePr>
            <a:graphicFrameLocks noGrp="1"/>
          </p:cNvGraphicFramePr>
          <p:nvPr>
            <p:ph type="tbl" idx="1"/>
          </p:nvPr>
        </p:nvGraphicFramePr>
        <p:xfrm>
          <a:off x="1981200" y="1858007"/>
          <a:ext cx="5029200" cy="4237993"/>
        </p:xfrm>
        <a:graphic>
          <a:graphicData uri="http://schemas.openxmlformats.org/drawingml/2006/table">
            <a:tbl>
              <a:tblPr firstRow="1">
                <a:effectLst>
                  <a:innerShdw blurRad="114300">
                    <a:prstClr val="black"/>
                  </a:innerShdw>
                </a:effectLst>
                <a:tableStyleId>{69C7853C-536D-4A76-A0AE-DD22124D55A5}</a:tableStyleId>
              </a:tblPr>
              <a:tblGrid>
                <a:gridCol w="2514600"/>
                <a:gridCol w="2514600"/>
              </a:tblGrid>
              <a:tr h="503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Transportation Mode</a:t>
                      </a:r>
                      <a:endParaRPr kumimoji="0" lang="en-US" sz="20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smtClean="0">
                          <a:ln>
                            <a:noFill/>
                          </a:ln>
                          <a:effectLst/>
                        </a:rPr>
                        <a:t>Number of Workers (&gt;16yrs old)</a:t>
                      </a:r>
                      <a:endParaRPr kumimoji="0" lang="en-US" sz="2000" b="1" i="0" u="none" strike="noStrike" cap="none" normalizeH="0" baseline="0" smtClean="0">
                        <a:ln>
                          <a:noFill/>
                        </a:ln>
                        <a:solidFill>
                          <a:schemeClr val="tx1"/>
                        </a:solidFill>
                        <a:effectLst/>
                        <a:latin typeface="Arial" charset="0"/>
                      </a:endParaRPr>
                    </a:p>
                  </a:txBody>
                  <a:tcPr anchor="ctr" horzOverflow="overflow"/>
                </a:tc>
              </a:tr>
              <a:tr h="503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Bicycle</a:t>
                      </a:r>
                      <a:endParaRPr kumimoji="0" lang="en-US" sz="20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737</a:t>
                      </a:r>
                      <a:endParaRPr kumimoji="0" lang="en-US" sz="2000" b="0" i="0" u="none" strike="noStrike" cap="none" normalizeH="0" baseline="0" dirty="0" smtClean="0">
                        <a:ln>
                          <a:noFill/>
                        </a:ln>
                        <a:solidFill>
                          <a:schemeClr val="tx1"/>
                        </a:solidFill>
                        <a:effectLst/>
                        <a:latin typeface="Arial" charset="0"/>
                      </a:endParaRPr>
                    </a:p>
                  </a:txBody>
                  <a:tcPr anchor="ctr" horzOverflow="overflow"/>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Walk</a:t>
                      </a:r>
                      <a:endParaRPr kumimoji="0" lang="en-US" sz="20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6,556</a:t>
                      </a:r>
                      <a:endParaRPr kumimoji="0" lang="en-US" sz="2000" b="0" i="0" u="none" strike="noStrike" cap="none" normalizeH="0" baseline="0" dirty="0" smtClean="0">
                        <a:ln>
                          <a:noFill/>
                        </a:ln>
                        <a:solidFill>
                          <a:schemeClr val="tx1"/>
                        </a:solidFill>
                        <a:effectLst/>
                        <a:latin typeface="Arial" charset="0"/>
                      </a:endParaRPr>
                    </a:p>
                  </a:txBody>
                  <a:tcPr anchor="ctr" horzOverflow="overflow"/>
                </a:tc>
              </a:tr>
              <a:tr h="503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Public Transit</a:t>
                      </a:r>
                      <a:endParaRPr kumimoji="0" lang="en-US" sz="20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10,096</a:t>
                      </a:r>
                      <a:endParaRPr kumimoji="0" lang="en-US" sz="2000" b="0" i="0" u="none" strike="noStrike" cap="none" normalizeH="0" baseline="0" dirty="0" smtClean="0">
                        <a:ln>
                          <a:noFill/>
                        </a:ln>
                        <a:solidFill>
                          <a:schemeClr val="tx1"/>
                        </a:solidFill>
                        <a:effectLst/>
                        <a:latin typeface="Arial" charset="0"/>
                      </a:endParaRPr>
                    </a:p>
                  </a:txBody>
                  <a:tcPr anchor="ctr" horzOverflow="overflow"/>
                </a:tc>
              </a:tr>
              <a:tr h="503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Car/Truck/Van</a:t>
                      </a:r>
                      <a:endParaRPr kumimoji="0" lang="en-US" sz="20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302,309</a:t>
                      </a:r>
                      <a:endParaRPr kumimoji="0" lang="en-US" sz="2000" b="0" i="0" u="none" strike="noStrike" cap="none" normalizeH="0" baseline="0" dirty="0" smtClean="0">
                        <a:ln>
                          <a:noFill/>
                        </a:ln>
                        <a:solidFill>
                          <a:schemeClr val="tx1"/>
                        </a:solidFill>
                        <a:effectLst/>
                        <a:latin typeface="Arial" charset="0"/>
                      </a:endParaRPr>
                    </a:p>
                  </a:txBody>
                  <a:tcPr anchor="ctr" horzOverflow="overflow"/>
                </a:tc>
              </a:tr>
              <a:tr h="503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  -drive alone</a:t>
                      </a:r>
                      <a:endParaRPr kumimoji="0" lang="en-US" sz="20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265,977</a:t>
                      </a:r>
                      <a:endParaRPr kumimoji="0" lang="en-US" sz="2000" b="0" i="1" u="none" strike="noStrike" cap="none" normalizeH="0" baseline="0" dirty="0" smtClean="0">
                        <a:ln>
                          <a:noFill/>
                        </a:ln>
                        <a:solidFill>
                          <a:schemeClr val="tx1"/>
                        </a:solidFill>
                        <a:effectLst/>
                        <a:latin typeface="Arial" charset="0"/>
                      </a:endParaRPr>
                    </a:p>
                  </a:txBody>
                  <a:tcPr anchor="ctr" horzOverflow="overflow"/>
                </a:tc>
              </a:tr>
              <a:tr h="501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  -car pool</a:t>
                      </a:r>
                      <a:endParaRPr kumimoji="0" lang="en-US" sz="20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36,332</a:t>
                      </a:r>
                      <a:endParaRPr kumimoji="0" lang="en-US" sz="2000" b="0" i="1" u="none" strike="noStrike" cap="none" normalizeH="0" baseline="0" dirty="0" smtClean="0">
                        <a:ln>
                          <a:noFill/>
                        </a:ln>
                        <a:solidFill>
                          <a:schemeClr val="tx1"/>
                        </a:solidFill>
                        <a:effectLst/>
                        <a:latin typeface="Arial" charset="0"/>
                      </a:endParaRPr>
                    </a:p>
                  </a:txBody>
                  <a:tcPr anchor="ctr" horzOverflow="overflow"/>
                </a:tc>
              </a:tr>
              <a:tr h="503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Total</a:t>
                      </a:r>
                      <a:endParaRPr kumimoji="0" lang="en-US" sz="20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329,091</a:t>
                      </a:r>
                      <a:endParaRPr kumimoji="0" lang="en-US" sz="2000" b="1" i="0" u="none" strike="noStrike" cap="none" normalizeH="0" baseline="0" dirty="0" smtClean="0">
                        <a:ln>
                          <a:noFill/>
                        </a:ln>
                        <a:solidFill>
                          <a:schemeClr val="tx1"/>
                        </a:solidFill>
                        <a:effectLst/>
                        <a:latin typeface="Arial" charset="0"/>
                      </a:endParaRPr>
                    </a:p>
                  </a:txBody>
                  <a:tcPr anchor="ctr" horzOverflow="overflow"/>
                </a:tc>
              </a:tr>
            </a:tbl>
          </a:graphicData>
        </a:graphic>
      </p:graphicFrame>
      <p:sp>
        <p:nvSpPr>
          <p:cNvPr id="474115" name="Rectangle 5"/>
          <p:cNvSpPr>
            <a:spLocks noChangeArrowheads="1"/>
          </p:cNvSpPr>
          <p:nvPr/>
        </p:nvSpPr>
        <p:spPr bwMode="auto">
          <a:xfrm>
            <a:off x="2116138" y="1447800"/>
            <a:ext cx="4818062" cy="400050"/>
          </a:xfrm>
          <a:prstGeom prst="rect">
            <a:avLst/>
          </a:prstGeom>
          <a:noFill/>
          <a:ln w="9525">
            <a:noFill/>
            <a:miter lim="800000"/>
            <a:headEnd/>
            <a:tailEnd/>
          </a:ln>
        </p:spPr>
        <p:txBody>
          <a:bodyPr wrap="none">
            <a:spAutoFit/>
          </a:bodyPr>
          <a:lstStyle/>
          <a:p>
            <a:r>
              <a:rPr lang="en-US" sz="2000" b="1">
                <a:latin typeface="Calibri" pitchFamily="34" charset="0"/>
              </a:rPr>
              <a:t>Mode of Transportation in Jefferson County</a:t>
            </a:r>
          </a:p>
        </p:txBody>
      </p:sp>
      <p:sp>
        <p:nvSpPr>
          <p:cNvPr id="6" name="Slide Number Placeholder 5"/>
          <p:cNvSpPr>
            <a:spLocks noGrp="1"/>
          </p:cNvSpPr>
          <p:nvPr>
            <p:ph type="sldNum" sz="quarter" idx="12"/>
          </p:nvPr>
        </p:nvSpPr>
        <p:spPr/>
        <p:txBody>
          <a:bodyPr/>
          <a:lstStyle/>
          <a:p>
            <a:pPr>
              <a:defRPr/>
            </a:pPr>
            <a:fld id="{8334C210-0FDC-48BD-AA24-4ACBD3B47EC3}" type="slidenum">
              <a:rPr lang="en-US" smtClean="0"/>
              <a:pPr>
                <a:defRPr/>
              </a:pPr>
              <a:t>8</a:t>
            </a:fld>
            <a:endParaRPr lang="en-US"/>
          </a:p>
        </p:txBody>
      </p:sp>
      <p:pic>
        <p:nvPicPr>
          <p:cNvPr id="8" name="Picture 1" descr="C:\Documents and Settings\nkdeja01\Local Settings\Temporary Internet Files\Content.IE5\T571PKCF\MCj04378410000[1].wmf"/>
          <p:cNvPicPr>
            <a:picLocks noChangeAspect="1" noChangeArrowheads="1"/>
          </p:cNvPicPr>
          <p:nvPr/>
        </p:nvPicPr>
        <p:blipFill>
          <a:blip r:embed="rId3"/>
          <a:srcRect/>
          <a:stretch>
            <a:fillRect/>
          </a:stretch>
        </p:blipFill>
        <p:spPr bwMode="auto">
          <a:xfrm>
            <a:off x="4800600" y="76200"/>
            <a:ext cx="700088" cy="457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1" name="Title 5"/>
          <p:cNvSpPr>
            <a:spLocks noGrp="1"/>
          </p:cNvSpPr>
          <p:nvPr>
            <p:ph type="title" idx="4294967295"/>
          </p:nvPr>
        </p:nvSpPr>
        <p:spPr/>
        <p:txBody>
          <a:bodyPr/>
          <a:lstStyle/>
          <a:p>
            <a:pPr eaLnBrk="1" hangingPunct="1"/>
            <a:r>
              <a:rPr lang="en-US" smtClean="0"/>
              <a:t>Survey Results</a:t>
            </a:r>
          </a:p>
        </p:txBody>
      </p:sp>
      <p:sp>
        <p:nvSpPr>
          <p:cNvPr id="476162" name="Content Placeholder 6"/>
          <p:cNvSpPr>
            <a:spLocks noGrp="1"/>
          </p:cNvSpPr>
          <p:nvPr>
            <p:ph idx="4294967295"/>
          </p:nvPr>
        </p:nvSpPr>
        <p:spPr/>
        <p:txBody>
          <a:bodyPr/>
          <a:lstStyle/>
          <a:p>
            <a:pPr eaLnBrk="1" hangingPunct="1"/>
            <a:r>
              <a:rPr lang="en-US" sz="2000" smtClean="0"/>
              <a:t>What method do you most frequently use to get to and from campus?</a:t>
            </a:r>
          </a:p>
        </p:txBody>
      </p:sp>
      <p:graphicFrame>
        <p:nvGraphicFramePr>
          <p:cNvPr id="4" name="Chart 3"/>
          <p:cNvGraphicFramePr/>
          <p:nvPr/>
        </p:nvGraphicFramePr>
        <p:xfrm>
          <a:off x="609600" y="1905000"/>
          <a:ext cx="7924800" cy="4752976"/>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AC9EBAD-3632-411B-9AD2-36F4C3226A1B}" type="slidenum">
              <a:rPr lang="en-US" sz="1200">
                <a:solidFill>
                  <a:schemeClr val="tx1">
                    <a:tint val="75000"/>
                  </a:schemeClr>
                </a:solidFill>
                <a:latin typeface="+mn-lt"/>
                <a:cs typeface="+mn-cs"/>
              </a:rPr>
              <a:pPr algn="r" fontAlgn="auto">
                <a:spcBef>
                  <a:spcPts val="0"/>
                </a:spcBef>
                <a:spcAft>
                  <a:spcPts val="0"/>
                </a:spcAft>
                <a:defRPr/>
              </a:pPr>
              <a:t>9</a:t>
            </a:fld>
            <a:endParaRPr lang="en-US" sz="1200">
              <a:solidFill>
                <a:schemeClr val="tx1">
                  <a:tint val="75000"/>
                </a:schemeClr>
              </a:solidFill>
              <a:latin typeface="+mn-lt"/>
              <a:cs typeface="+mn-cs"/>
            </a:endParaRPr>
          </a:p>
        </p:txBody>
      </p:sp>
      <p:pic>
        <p:nvPicPr>
          <p:cNvPr id="7" name="Picture 1" descr="C:\Documents and Settings\nkdeja01\Local Settings\Temporary Internet Files\Content.IE5\T571PKCF\MCj04378410000[1].wmf"/>
          <p:cNvPicPr>
            <a:picLocks noChangeAspect="1" noChangeArrowheads="1"/>
          </p:cNvPicPr>
          <p:nvPr/>
        </p:nvPicPr>
        <p:blipFill>
          <a:blip r:embed="rId4"/>
          <a:srcRect/>
          <a:stretch>
            <a:fillRect/>
          </a:stretch>
        </p:blipFill>
        <p:spPr bwMode="auto">
          <a:xfrm>
            <a:off x="2819400" y="76200"/>
            <a:ext cx="700088" cy="457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1727</TotalTime>
  <Words>5863</Words>
  <Application>Microsoft Office PowerPoint</Application>
  <PresentationFormat>On-screen Show (4:3)</PresentationFormat>
  <Paragraphs>664</Paragraphs>
  <Slides>66</Slides>
  <Notes>62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68" baseType="lpstr">
      <vt:lpstr>Office Theme</vt:lpstr>
      <vt:lpstr>Chart</vt:lpstr>
      <vt:lpstr>Get Out of your Car and Ride Your Bike! Its Green, Healthy, and Good Economics</vt:lpstr>
      <vt:lpstr>PowerPoint Presentation</vt:lpstr>
      <vt:lpstr>PowerPoint Presentation</vt:lpstr>
      <vt:lpstr>Reasons for Everyone to Support Cycling</vt:lpstr>
      <vt:lpstr>Health Benefits</vt:lpstr>
      <vt:lpstr>PowerPoint Presentation</vt:lpstr>
      <vt:lpstr>Bike use for daily commutes in other Industrialized Countries </vt:lpstr>
      <vt:lpstr>Environmental Impacts</vt:lpstr>
      <vt:lpstr>Survey Results</vt:lpstr>
      <vt:lpstr>Health Deterrents</vt:lpstr>
      <vt:lpstr>Health Deterrents</vt:lpstr>
      <vt:lpstr>Biking is dangerous in the USA!</vt:lpstr>
      <vt:lpstr>Health Deterrents</vt:lpstr>
      <vt:lpstr>PowerPoint Presentation</vt:lpstr>
      <vt:lpstr>Climate</vt:lpstr>
      <vt:lpstr>PowerPoint Presentation</vt:lpstr>
      <vt:lpstr>Climate</vt:lpstr>
      <vt:lpstr>Climate</vt:lpstr>
      <vt:lpstr>Health Benefits</vt:lpstr>
      <vt:lpstr>Health Benefits</vt:lpstr>
      <vt:lpstr>Health Benefits</vt:lpstr>
      <vt:lpstr>Health Benefits</vt:lpstr>
      <vt:lpstr>Health Benefits</vt:lpstr>
      <vt:lpstr>Health Benefits</vt:lpstr>
      <vt:lpstr>Survey Results</vt:lpstr>
      <vt:lpstr>Health Impacts of Bicycling</vt:lpstr>
      <vt:lpstr>Environmental Impacts</vt:lpstr>
      <vt:lpstr>Environmental Impacts</vt:lpstr>
      <vt:lpstr>Health Deterrents</vt:lpstr>
      <vt:lpstr>Environmental Impacts</vt:lpstr>
      <vt:lpstr>Environmental Impacts</vt:lpstr>
      <vt:lpstr>Environmental Impacts</vt:lpstr>
      <vt:lpstr>Health Benefits</vt:lpstr>
      <vt:lpstr>Our Survey of 2,000 plus Persons in Louisville</vt:lpstr>
      <vt:lpstr>Survey Results</vt:lpstr>
      <vt:lpstr>Survey Results</vt:lpstr>
      <vt:lpstr>Survey Results</vt:lpstr>
      <vt:lpstr>Survey Results</vt:lpstr>
      <vt:lpstr>If they build it, they will bike!</vt:lpstr>
      <vt:lpstr>PowerPoint Presentation</vt:lpstr>
      <vt:lpstr>Survey Results</vt:lpstr>
      <vt:lpstr>Survey Results</vt:lpstr>
      <vt:lpstr>Economic Benefits of Biking</vt:lpstr>
      <vt:lpstr>Economic Benefits of Biking</vt:lpstr>
      <vt:lpstr>New York City's Green Dividend, a report by CEOs for Cities that, for the  first time, aggregates  the economic value of walking, biking and transit to the New York City economy. </vt:lpstr>
      <vt:lpstr>Economic Benefits of Biking</vt:lpstr>
      <vt:lpstr>Build Bike Racks not Parking Spaces</vt:lpstr>
      <vt:lpstr>Economic Benefits</vt:lpstr>
      <vt:lpstr>Economic Savings</vt:lpstr>
      <vt:lpstr>Economic Benefits of Biking</vt:lpstr>
      <vt:lpstr>Economic Savings</vt:lpstr>
      <vt:lpstr>If they Don’t Spend it on Cars, what would they do with the money?</vt:lpstr>
      <vt:lpstr>Biking:  The Perfect Zero Emission Vehicle</vt:lpstr>
      <vt:lpstr>Social Aspects</vt:lpstr>
      <vt:lpstr>Social Aspects</vt:lpstr>
      <vt:lpstr>Social Aspects</vt:lpstr>
      <vt:lpstr>Social Aspects</vt:lpstr>
      <vt:lpstr>Social Aspects</vt:lpstr>
      <vt:lpstr>Social Aspects</vt:lpstr>
      <vt:lpstr>PowerPoint Presentation</vt:lpstr>
      <vt:lpstr>PowerPoint Presentation</vt:lpstr>
      <vt:lpstr>PowerPoint Presentation</vt:lpstr>
      <vt:lpstr>PowerPoint Presentation</vt:lpstr>
      <vt:lpstr>PowerPoint Presentation</vt:lpstr>
      <vt:lpstr>Bike Commuting by Household Income Group (2008-2012, ACS).</vt:lpstr>
      <vt:lpstr>Total Costs (per year and per mile) of Car Ownership and Operation for Medium and Large Sedans (AAA, 2013). </vt:lpstr>
    </vt:vector>
  </TitlesOfParts>
  <Company>University of Louisville Campus Agreement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nkdeja01</dc:creator>
  <cp:lastModifiedBy>Dr. Gilderbloom</cp:lastModifiedBy>
  <cp:revision>182</cp:revision>
  <dcterms:created xsi:type="dcterms:W3CDTF">2010-04-15T17:05:30Z</dcterms:created>
  <dcterms:modified xsi:type="dcterms:W3CDTF">2015-07-16T05:39:29Z</dcterms:modified>
</cp:coreProperties>
</file>