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61"/>
  </p:notesMasterIdLst>
  <p:sldIdLst>
    <p:sldId id="266" r:id="rId2"/>
    <p:sldId id="323" r:id="rId3"/>
    <p:sldId id="324" r:id="rId4"/>
    <p:sldId id="330" r:id="rId5"/>
    <p:sldId id="325" r:id="rId6"/>
    <p:sldId id="326" r:id="rId7"/>
    <p:sldId id="327" r:id="rId8"/>
    <p:sldId id="280" r:id="rId9"/>
    <p:sldId id="262" r:id="rId10"/>
    <p:sldId id="281" r:id="rId11"/>
    <p:sldId id="278" r:id="rId12"/>
    <p:sldId id="322" r:id="rId13"/>
    <p:sldId id="279" r:id="rId14"/>
    <p:sldId id="282" r:id="rId15"/>
    <p:sldId id="283" r:id="rId16"/>
    <p:sldId id="285" r:id="rId17"/>
    <p:sldId id="286" r:id="rId18"/>
    <p:sldId id="287" r:id="rId19"/>
    <p:sldId id="261" r:id="rId20"/>
    <p:sldId id="263" r:id="rId21"/>
    <p:sldId id="290" r:id="rId22"/>
    <p:sldId id="328" r:id="rId23"/>
    <p:sldId id="288" r:id="rId24"/>
    <p:sldId id="289" r:id="rId25"/>
    <p:sldId id="264" r:id="rId26"/>
    <p:sldId id="291" r:id="rId27"/>
    <p:sldId id="292" r:id="rId28"/>
    <p:sldId id="293" r:id="rId29"/>
    <p:sldId id="295" r:id="rId30"/>
    <p:sldId id="297" r:id="rId31"/>
    <p:sldId id="299" r:id="rId32"/>
    <p:sldId id="296" r:id="rId33"/>
    <p:sldId id="298" r:id="rId34"/>
    <p:sldId id="265" r:id="rId35"/>
    <p:sldId id="300" r:id="rId36"/>
    <p:sldId id="331" r:id="rId37"/>
    <p:sldId id="301" r:id="rId38"/>
    <p:sldId id="267" r:id="rId39"/>
    <p:sldId id="260" r:id="rId40"/>
    <p:sldId id="309" r:id="rId41"/>
    <p:sldId id="304" r:id="rId42"/>
    <p:sldId id="311" r:id="rId43"/>
    <p:sldId id="312" r:id="rId44"/>
    <p:sldId id="313" r:id="rId45"/>
    <p:sldId id="314" r:id="rId46"/>
    <p:sldId id="270" r:id="rId47"/>
    <p:sldId id="315" r:id="rId48"/>
    <p:sldId id="271" r:id="rId49"/>
    <p:sldId id="259" r:id="rId50"/>
    <p:sldId id="272" r:id="rId51"/>
    <p:sldId id="317" r:id="rId52"/>
    <p:sldId id="274" r:id="rId53"/>
    <p:sldId id="333" r:id="rId54"/>
    <p:sldId id="316" r:id="rId55"/>
    <p:sldId id="329" r:id="rId56"/>
    <p:sldId id="318" r:id="rId57"/>
    <p:sldId id="321" r:id="rId58"/>
    <p:sldId id="258" r:id="rId59"/>
    <p:sldId id="320"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79" d="100"/>
          <a:sy n="79" d="100"/>
        </p:scale>
        <p:origin x="-2544" y="-77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F06D2B-0494-144C-AF30-C0B9B89C69C1}" type="datetimeFigureOut">
              <a:rPr lang="en-US" smtClean="0"/>
              <a:t>1/31/2017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720050-0FC9-B04A-BE33-C64ABBB7C0D5}" type="slidenum">
              <a:rPr lang="en-US" smtClean="0"/>
              <a:t>‹#›</a:t>
            </a:fld>
            <a:endParaRPr lang="en-US"/>
          </a:p>
        </p:txBody>
      </p:sp>
    </p:spTree>
    <p:extLst>
      <p:ext uri="{BB962C8B-B14F-4D97-AF65-F5344CB8AC3E}">
        <p14:creationId xmlns:p14="http://schemas.microsoft.com/office/powerpoint/2010/main" val="8054971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720050-0FC9-B04A-BE33-C64ABBB7C0D5}" type="slidenum">
              <a:rPr lang="en-US" smtClean="0"/>
              <a:t>7</a:t>
            </a:fld>
            <a:endParaRPr lang="en-US"/>
          </a:p>
        </p:txBody>
      </p:sp>
    </p:spTree>
    <p:extLst>
      <p:ext uri="{BB962C8B-B14F-4D97-AF65-F5344CB8AC3E}">
        <p14:creationId xmlns:p14="http://schemas.microsoft.com/office/powerpoint/2010/main" val="3975246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720050-0FC9-B04A-BE33-C64ABBB7C0D5}" type="slidenum">
              <a:rPr lang="en-US" smtClean="0"/>
              <a:t>9</a:t>
            </a:fld>
            <a:endParaRPr lang="en-US"/>
          </a:p>
        </p:txBody>
      </p:sp>
    </p:spTree>
    <p:extLst>
      <p:ext uri="{BB962C8B-B14F-4D97-AF65-F5344CB8AC3E}">
        <p14:creationId xmlns:p14="http://schemas.microsoft.com/office/powerpoint/2010/main" val="2438442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720050-0FC9-B04A-BE33-C64ABBB7C0D5}" type="slidenum">
              <a:rPr lang="en-US" smtClean="0"/>
              <a:t>18</a:t>
            </a:fld>
            <a:endParaRPr lang="en-US"/>
          </a:p>
        </p:txBody>
      </p:sp>
    </p:spTree>
    <p:extLst>
      <p:ext uri="{BB962C8B-B14F-4D97-AF65-F5344CB8AC3E}">
        <p14:creationId xmlns:p14="http://schemas.microsoft.com/office/powerpoint/2010/main" val="2287806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 Possibly due</a:t>
            </a:r>
            <a:r>
              <a:rPr lang="en-US" baseline="0" dirty="0" smtClean="0"/>
              <a:t> to incomplete data</a:t>
            </a:r>
            <a:endParaRPr lang="en-US" dirty="0"/>
          </a:p>
        </p:txBody>
      </p:sp>
      <p:sp>
        <p:nvSpPr>
          <p:cNvPr id="4" name="Slide Number Placeholder 3"/>
          <p:cNvSpPr>
            <a:spLocks noGrp="1"/>
          </p:cNvSpPr>
          <p:nvPr>
            <p:ph type="sldNum" sz="quarter" idx="10"/>
          </p:nvPr>
        </p:nvSpPr>
        <p:spPr/>
        <p:txBody>
          <a:bodyPr/>
          <a:lstStyle/>
          <a:p>
            <a:fld id="{F5720050-0FC9-B04A-BE33-C64ABBB7C0D5}" type="slidenum">
              <a:rPr lang="en-US" smtClean="0"/>
              <a:t>21</a:t>
            </a:fld>
            <a:endParaRPr lang="en-US"/>
          </a:p>
        </p:txBody>
      </p:sp>
    </p:spTree>
    <p:extLst>
      <p:ext uri="{BB962C8B-B14F-4D97-AF65-F5344CB8AC3E}">
        <p14:creationId xmlns:p14="http://schemas.microsoft.com/office/powerpoint/2010/main" val="3449462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 Possibly due</a:t>
            </a:r>
            <a:r>
              <a:rPr lang="en-US" baseline="0" dirty="0" smtClean="0"/>
              <a:t> to incomplete data</a:t>
            </a:r>
            <a:endParaRPr lang="en-US" dirty="0"/>
          </a:p>
        </p:txBody>
      </p:sp>
      <p:sp>
        <p:nvSpPr>
          <p:cNvPr id="4" name="Slide Number Placeholder 3"/>
          <p:cNvSpPr>
            <a:spLocks noGrp="1"/>
          </p:cNvSpPr>
          <p:nvPr>
            <p:ph type="sldNum" sz="quarter" idx="10"/>
          </p:nvPr>
        </p:nvSpPr>
        <p:spPr/>
        <p:txBody>
          <a:bodyPr/>
          <a:lstStyle/>
          <a:p>
            <a:fld id="{F5720050-0FC9-B04A-BE33-C64ABBB7C0D5}" type="slidenum">
              <a:rPr lang="en-US" smtClean="0"/>
              <a:t>22</a:t>
            </a:fld>
            <a:endParaRPr lang="en-US"/>
          </a:p>
        </p:txBody>
      </p:sp>
    </p:spTree>
    <p:extLst>
      <p:ext uri="{BB962C8B-B14F-4D97-AF65-F5344CB8AC3E}">
        <p14:creationId xmlns:p14="http://schemas.microsoft.com/office/powerpoint/2010/main" val="3449462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Development in the </a:t>
            </a:r>
            <a:endParaRPr lang="en-US" dirty="0"/>
          </a:p>
        </p:txBody>
      </p:sp>
      <p:sp>
        <p:nvSpPr>
          <p:cNvPr id="4" name="Slide Number Placeholder 3"/>
          <p:cNvSpPr>
            <a:spLocks noGrp="1"/>
          </p:cNvSpPr>
          <p:nvPr>
            <p:ph type="sldNum" sz="quarter" idx="10"/>
          </p:nvPr>
        </p:nvSpPr>
        <p:spPr/>
        <p:txBody>
          <a:bodyPr/>
          <a:lstStyle/>
          <a:p>
            <a:fld id="{F5720050-0FC9-B04A-BE33-C64ABBB7C0D5}" type="slidenum">
              <a:rPr lang="en-US" smtClean="0"/>
              <a:t>23</a:t>
            </a:fld>
            <a:endParaRPr lang="en-US"/>
          </a:p>
        </p:txBody>
      </p:sp>
    </p:spTree>
    <p:extLst>
      <p:ext uri="{BB962C8B-B14F-4D97-AF65-F5344CB8AC3E}">
        <p14:creationId xmlns:p14="http://schemas.microsoft.com/office/powerpoint/2010/main" val="4261530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location</a:t>
            </a:r>
            <a:r>
              <a:rPr lang="en-US" baseline="0" dirty="0" smtClean="0"/>
              <a:t> of River’s Edge at Eastside Pointe is superior, as it is positioned closer to downtown, has more frequent bus services, and is closer to jobs, medical, and educational opportunities. The problem of dangerous toxins and mold that exists in traditional public housing has been eliminated in River’s Edge at Eastside Pointe, although this could become a issue if the developer developer allows smoking</a:t>
            </a:r>
            <a:endParaRPr lang="en-US" dirty="0"/>
          </a:p>
        </p:txBody>
      </p:sp>
      <p:sp>
        <p:nvSpPr>
          <p:cNvPr id="4" name="Slide Number Placeholder 3"/>
          <p:cNvSpPr>
            <a:spLocks noGrp="1"/>
          </p:cNvSpPr>
          <p:nvPr>
            <p:ph type="sldNum" sz="quarter" idx="10"/>
          </p:nvPr>
        </p:nvSpPr>
        <p:spPr/>
        <p:txBody>
          <a:bodyPr/>
          <a:lstStyle/>
          <a:p>
            <a:fld id="{F5720050-0FC9-B04A-BE33-C64ABBB7C0D5}" type="slidenum">
              <a:rPr lang="en-US" smtClean="0"/>
              <a:t>53</a:t>
            </a:fld>
            <a:endParaRPr lang="en-US"/>
          </a:p>
        </p:txBody>
      </p:sp>
    </p:spTree>
    <p:extLst>
      <p:ext uri="{BB962C8B-B14F-4D97-AF65-F5344CB8AC3E}">
        <p14:creationId xmlns:p14="http://schemas.microsoft.com/office/powerpoint/2010/main" val="1784879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4251665B-C24A-4702-B522-6A4334602E03}" type="datetimeFigureOut">
              <a:rPr lang="en-US" smtClean="0"/>
              <a:t>1/31/2017</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4251665B-C24A-4702-B522-6A4334602E03}" type="datetimeFigureOut">
              <a:rPr lang="en-US" smtClean="0"/>
              <a:t>1/31/2017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4251665B-C24A-4702-B522-6A4334602E03}" type="datetimeFigureOut">
              <a:rPr lang="en-US" smtClean="0"/>
              <a:t>1/31/2017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4251665B-C24A-4702-B522-6A4334602E03}" type="datetimeFigureOut">
              <a:rPr lang="en-US" smtClean="0"/>
              <a:t>1/31/2017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smtClean="0"/>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4251665B-C24A-4702-B522-6A4334602E03}" type="datetimeFigureOut">
              <a:rPr lang="en-US" smtClean="0"/>
              <a:t>1/31/2017</a:t>
            </a:fld>
            <a:endParaRPr lang="en-US"/>
          </a:p>
        </p:txBody>
      </p:sp>
      <p:sp>
        <p:nvSpPr>
          <p:cNvPr id="6" name="Footer Placeholder 5"/>
          <p:cNvSpPr>
            <a:spLocks noGrp="1"/>
          </p:cNvSpPr>
          <p:nvPr>
            <p:ph type="ftr" sz="quarter" idx="11"/>
          </p:nvPr>
        </p:nvSpPr>
        <p:spPr>
          <a:xfrm>
            <a:off x="3859305" y="6423585"/>
            <a:ext cx="3316941" cy="365125"/>
          </a:xfrm>
        </p:spPr>
        <p:txBody>
          <a:bodyPr/>
          <a:lstStyle/>
          <a:p>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4251665B-C24A-4702-B522-6A4334602E03}" type="datetimeFigureOut">
              <a:rPr lang="en-US" smtClean="0"/>
              <a:t>1/31/2017</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51665B-C24A-4702-B522-6A4334602E03}" type="datetimeFigureOut">
              <a:rPr lang="en-US" smtClean="0"/>
              <a:t>1/31/2017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4251665B-C24A-4702-B522-6A4334602E03}" type="datetimeFigureOut">
              <a:rPr lang="en-US" smtClean="0"/>
              <a:t>1/31/2017</a:t>
            </a:fld>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smtClean="0"/>
              <a:t>Drag picture to placeholder or click icon to add</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fld id="{4251665B-C24A-4702-B522-6A4334602E03}" type="datetimeFigureOut">
              <a:rPr lang="en-US" smtClean="0"/>
              <a:t>1/31/2017</a:t>
            </a:fld>
            <a:endParaRPr lang="en-US"/>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smtClean="0"/>
              <a:t>Drag picture to placeholder or click icon to add</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smtClean="0"/>
              <a:t>Drag picture to placeholder or click icon to add</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4251665B-C24A-4702-B522-6A4334602E03}" type="datetimeFigureOut">
              <a:rPr lang="en-US" smtClean="0"/>
              <a:t>1/31/2017</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smtClean="0"/>
              <a:t>Drag picture to placeholder or click icon to add</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4251665B-C24A-4702-B522-6A4334602E03}" type="datetimeFigureOut">
              <a:rPr lang="en-US" smtClean="0"/>
              <a:t>1/31/2017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4251665B-C24A-4702-B522-6A4334602E03}" type="datetimeFigureOut">
              <a:rPr lang="en-US" smtClean="0"/>
              <a:t>1/31/2017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4251665B-C24A-4702-B522-6A4334602E03}" type="datetimeFigureOut">
              <a:rPr lang="en-US" smtClean="0"/>
              <a:t>1/31/2017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ection with Picture">
    <p:spTree>
      <p:nvGrpSpPr>
        <p:cNvPr id="1" name=""/>
        <p:cNvGrpSpPr/>
        <p:nvPr/>
      </p:nvGrpSpPr>
      <p:grpSpPr>
        <a:xfrm>
          <a:off x="0" y="0"/>
          <a:ext cx="0" cy="0"/>
          <a:chOff x="0" y="0"/>
          <a:chExt cx="0" cy="0"/>
        </a:xfrm>
      </p:grpSpPr>
      <p:sp>
        <p:nvSpPr>
          <p:cNvPr id="13" name="Picture Placeholder 7"/>
          <p:cNvSpPr>
            <a:spLocks noGrp="1"/>
          </p:cNvSpPr>
          <p:nvPr>
            <p:ph type="pic" sz="quarter" idx="13"/>
          </p:nvPr>
        </p:nvSpPr>
        <p:spPr>
          <a:xfrm>
            <a:off x="284162" y="443754"/>
            <a:ext cx="8574087" cy="4370293"/>
          </a:xfrm>
        </p:spPr>
        <p:txBody>
          <a:bodyPr/>
          <a:lstStyle>
            <a:lvl1pPr>
              <a:buNone/>
              <a:defRPr/>
            </a:lvl1pPr>
          </a:lstStyle>
          <a:p>
            <a:r>
              <a:rPr lang="en-US" smtClean="0"/>
              <a:t>Click icon to add picture</a:t>
            </a:r>
            <a:endParaRPr/>
          </a:p>
        </p:txBody>
      </p:sp>
      <p:sp>
        <p:nvSpPr>
          <p:cNvPr id="4" name="Date Placeholder 3"/>
          <p:cNvSpPr>
            <a:spLocks noGrp="1"/>
          </p:cNvSpPr>
          <p:nvPr>
            <p:ph type="dt" sz="half" idx="10"/>
          </p:nvPr>
        </p:nvSpPr>
        <p:spPr/>
        <p:txBody>
          <a:bodyPr/>
          <a:lstStyle/>
          <a:p>
            <a:fld id="{4251665B-C24A-4702-B522-6A4334602E03}" type="datetimeFigureOut">
              <a:rPr lang="en-US" smtClean="0"/>
              <a:t>1/31/2017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
        <p:nvSpPr>
          <p:cNvPr id="2" name="Title 1"/>
          <p:cNvSpPr>
            <a:spLocks noGrp="1"/>
          </p:cNvSpPr>
          <p:nvPr>
            <p:ph type="title"/>
          </p:nvPr>
        </p:nvSpPr>
        <p:spPr>
          <a:xfrm>
            <a:off x="430306" y="4814047"/>
            <a:ext cx="7772400" cy="1048871"/>
          </a:xfrm>
          <a:noFill/>
        </p:spPr>
        <p:txBody>
          <a:bodyPr anchor="b" anchorCtr="0">
            <a:normAutofit/>
          </a:bodyPr>
          <a:lstStyle>
            <a:lvl1pPr algn="l">
              <a:defRPr sz="4200" b="0" i="0" cap="none" baseline="0"/>
            </a:lvl1pPr>
          </a:lstStyle>
          <a:p>
            <a:r>
              <a:rPr lang="en-US" smtClean="0"/>
              <a:t>Click to edit Master title style</a:t>
            </a:r>
            <a:endParaRPr/>
          </a:p>
        </p:txBody>
      </p:sp>
      <p:sp>
        <p:nvSpPr>
          <p:cNvPr id="3" name="Text Placeholder 2"/>
          <p:cNvSpPr>
            <a:spLocks noGrp="1"/>
          </p:cNvSpPr>
          <p:nvPr>
            <p:ph type="body" idx="1"/>
          </p:nvPr>
        </p:nvSpPr>
        <p:spPr>
          <a:xfrm>
            <a:off x="470647" y="5862918"/>
            <a:ext cx="7732059" cy="403412"/>
          </a:xfrm>
        </p:spPr>
        <p:txBody>
          <a:bodyPr anchor="t" anchorCtr="0">
            <a:normAutofit/>
          </a:bodyPr>
          <a:lstStyle>
            <a:lvl1pPr marL="0" indent="0">
              <a:spcBef>
                <a:spcPts val="0"/>
              </a:spcBef>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Title Slide with Pictur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251665B-C24A-4702-B522-6A4334602E03}" type="datetimeFigureOut">
              <a:rPr lang="en-US" smtClean="0"/>
              <a:t>1/31/2017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
        <p:nvSpPr>
          <p:cNvPr id="8" name="Picture Placeholder 7"/>
          <p:cNvSpPr>
            <a:spLocks noGrp="1"/>
          </p:cNvSpPr>
          <p:nvPr>
            <p:ph type="pic" sz="quarter" idx="13"/>
          </p:nvPr>
        </p:nvSpPr>
        <p:spPr>
          <a:xfrm>
            <a:off x="284162" y="2017058"/>
            <a:ext cx="8574087" cy="4377391"/>
          </a:xfrm>
        </p:spPr>
        <p:txBody>
          <a:bodyPr/>
          <a:lstStyle>
            <a:lvl1pPr>
              <a:buNone/>
              <a:defRPr/>
            </a:lvl1pPr>
          </a:lstStyle>
          <a:p>
            <a:r>
              <a:rPr lang="en-US" smtClean="0"/>
              <a:t>Click icon to add picture</a:t>
            </a:r>
            <a:endParaRPr/>
          </a:p>
        </p:txBody>
      </p:sp>
      <p:sp>
        <p:nvSpPr>
          <p:cNvPr id="3" name="Subtitle 2"/>
          <p:cNvSpPr>
            <a:spLocks noGrp="1"/>
          </p:cNvSpPr>
          <p:nvPr>
            <p:ph type="subTitle" idx="1"/>
          </p:nvPr>
        </p:nvSpPr>
        <p:spPr>
          <a:xfrm>
            <a:off x="472420" y="1532965"/>
            <a:ext cx="7754284" cy="484094"/>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2" name="Title 1"/>
          <p:cNvSpPr>
            <a:spLocks noGrp="1"/>
          </p:cNvSpPr>
          <p:nvPr>
            <p:ph type="ctrTitle"/>
          </p:nvPr>
        </p:nvSpPr>
        <p:spPr>
          <a:xfrm>
            <a:off x="418633" y="444728"/>
            <a:ext cx="7810967" cy="1088237"/>
          </a:xfrm>
          <a:noFill/>
        </p:spPr>
        <p:txBody>
          <a:bodyPr bIns="45720" anchor="b" anchorCtr="0">
            <a:normAutofit/>
          </a:bodyPr>
          <a:lstStyle>
            <a:lvl1pPr algn="l">
              <a:lnSpc>
                <a:spcPts val="4600"/>
              </a:lnSpc>
              <a:defRPr/>
            </a:lvl1pPr>
          </a:lstStyle>
          <a:p>
            <a:r>
              <a:rPr lang="en-US" smtClean="0"/>
              <a:t>Click to edit Master title style</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Content, Picture, and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0" y="914400"/>
            <a:ext cx="5195047"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Date Placeholder 4"/>
          <p:cNvSpPr>
            <a:spLocks noGrp="1"/>
          </p:cNvSpPr>
          <p:nvPr>
            <p:ph type="dt" sz="half" idx="10"/>
          </p:nvPr>
        </p:nvSpPr>
        <p:spPr/>
        <p:txBody>
          <a:bodyPr/>
          <a:lstStyle/>
          <a:p>
            <a:fld id="{4251665B-C24A-4702-B522-6A4334602E03}" type="datetimeFigureOut">
              <a:rPr lang="en-US" smtClean="0"/>
              <a:t>1/31/2017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
        <p:nvSpPr>
          <p:cNvPr id="4" name="Text Placeholder 3"/>
          <p:cNvSpPr>
            <a:spLocks noGrp="1"/>
          </p:cNvSpPr>
          <p:nvPr>
            <p:ph type="body" sz="half" idx="2"/>
          </p:nvPr>
        </p:nvSpPr>
        <p:spPr>
          <a:xfrm>
            <a:off x="419101" y="4953001"/>
            <a:ext cx="2472017" cy="1246094"/>
          </a:xfrm>
        </p:spPr>
        <p:txBody>
          <a:bodyPr>
            <a:normAutofit/>
          </a:bodyPr>
          <a:lstStyle>
            <a:lvl1pPr marL="0" indent="0" algn="l">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410764" y="4419600"/>
            <a:ext cx="2475395" cy="510988"/>
          </a:xfrm>
          <a:noFill/>
        </p:spPr>
        <p:txBody>
          <a:bodyPr anchor="b">
            <a:normAutofit/>
          </a:bodyPr>
          <a:lstStyle>
            <a:lvl1pPr algn="l">
              <a:defRPr sz="2000" b="1">
                <a:solidFill>
                  <a:schemeClr val="bg1"/>
                </a:solidFill>
              </a:defRPr>
            </a:lvl1pPr>
          </a:lstStyle>
          <a:p>
            <a:r>
              <a:rPr lang="en-US" smtClean="0"/>
              <a:t>Click to edit Master title style</a:t>
            </a:r>
            <a:endParaRPr/>
          </a:p>
        </p:txBody>
      </p:sp>
      <p:sp>
        <p:nvSpPr>
          <p:cNvPr id="14" name="Picture Placeholder 13"/>
          <p:cNvSpPr>
            <a:spLocks noGrp="1"/>
          </p:cNvSpPr>
          <p:nvPr>
            <p:ph type="pic" sz="quarter" idx="13"/>
          </p:nvPr>
        </p:nvSpPr>
        <p:spPr>
          <a:xfrm>
            <a:off x="284164" y="594360"/>
            <a:ext cx="2743200" cy="3675888"/>
          </a:xfrm>
        </p:spPr>
        <p:txBody>
          <a:bodyPr/>
          <a:lstStyle>
            <a:lvl1pPr>
              <a:buNone/>
              <a:defRPr/>
            </a:lvl1pPr>
          </a:lstStyle>
          <a:p>
            <a:r>
              <a:rPr lang="en-US" smtClean="0"/>
              <a:t>Click icon to add picture</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34471"/>
            <a:ext cx="7556313" cy="995082"/>
          </a:xfrm>
        </p:spPr>
        <p:txBody>
          <a:bodyPr anchor="b" anchorCtr="0"/>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4251665B-C24A-4702-B522-6A4334602E03}" type="datetimeFigureOut">
              <a:rPr lang="en-US" smtClean="0"/>
              <a:t>1/31/2017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4251665B-C24A-4702-B522-6A4334602E03}" type="datetimeFigureOut">
              <a:rPr lang="en-US" smtClean="0"/>
              <a:t>1/31/2017</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smtClean="0"/>
              <a:t>Drag picture to placeholder or click icon to add</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smtClean="0"/>
              <a:t>Drag picture to placeholder or click icon to add</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fld id="{4251665B-C24A-4702-B522-6A4334602E03}" type="datetimeFigureOut">
              <a:rPr lang="en-US" smtClean="0"/>
              <a:t>1/31/2017</a:t>
            </a:fld>
            <a:endParaRPr lang="en-US"/>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8305800" y="6248774"/>
            <a:ext cx="554038" cy="365125"/>
          </a:xfrm>
        </p:spPr>
        <p:txBody>
          <a:bodyPr/>
          <a:lstStyle/>
          <a:p>
            <a:fld id="{5FD889E0-CAB2-4699-909D-B9A88D47ACBE}" type="slidenum">
              <a:rPr lang="en-US" smtClean="0"/>
              <a:t>‹#›</a:t>
            </a:fld>
            <a:endParaRPr lang="en-US"/>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4251665B-C24A-4702-B522-6A4334602E03}" type="datetimeFigureOut">
              <a:rPr lang="en-US" smtClean="0"/>
              <a:t>1/31/2017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4251665B-C24A-4702-B522-6A4334602E03}" type="datetimeFigureOut">
              <a:rPr lang="en-US" smtClean="0"/>
              <a:t>1/31/2017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D889E0-CAB2-4699-909D-B9A88D47ACBE}" type="slidenum">
              <a:rPr lang="en-US" smtClean="0"/>
              <a:t>‹#›</a:t>
            </a:fld>
            <a:endParaRPr lang="en-US"/>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4251665B-C24A-4702-B522-6A4334602E03}" type="datetimeFigureOut">
              <a:rPr lang="en-US" smtClean="0"/>
              <a:t>1/31/2017</a:t>
            </a:fld>
            <a:endParaRPr lang="en-US"/>
          </a:p>
        </p:txBody>
      </p:sp>
      <p:sp>
        <p:nvSpPr>
          <p:cNvPr id="6" name="Footer Placeholder 5"/>
          <p:cNvSpPr>
            <a:spLocks noGrp="1"/>
          </p:cNvSpPr>
          <p:nvPr>
            <p:ph type="ftr" sz="quarter" idx="11"/>
          </p:nvPr>
        </p:nvSpPr>
        <p:spPr/>
        <p:txBody>
          <a:bodyPr/>
          <a:lstStyle/>
          <a:p>
            <a:endParaRPr lang="en-US"/>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fld id="{5FD889E0-CAB2-4699-909D-B9A88D47ACB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4251665B-C24A-4702-B522-6A4334602E03}" type="datetimeFigureOut">
              <a:rPr lang="en-US" smtClean="0"/>
              <a:t>1/31/2017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smtClean="0"/>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4251665B-C24A-4702-B522-6A4334602E03}" type="datetimeFigureOut">
              <a:rPr lang="en-US" smtClean="0"/>
              <a:t>1/31/2017</a:t>
            </a:fld>
            <a:endParaRPr lang="en-US"/>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5FD889E0-CAB2-4699-909D-B9A88D47ACB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5" Type="http://schemas.openxmlformats.org/officeDocument/2006/relationships/image" Target="../media/image24.jpeg"/><Relationship Id="rId4" Type="http://schemas.openxmlformats.org/officeDocument/2006/relationships/image" Target="../media/image2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alphaModFix amt="47000"/>
            <a:extLst>
              <a:ext uri="{28A0092B-C50C-407E-A947-70E740481C1C}">
                <a14:useLocalDpi xmlns:a14="http://schemas.microsoft.com/office/drawing/2010/main"/>
              </a:ext>
            </a:extLst>
          </a:blip>
          <a:stretch>
            <a:fillRect/>
          </a:stretch>
        </p:blipFill>
        <p:spPr>
          <a:xfrm>
            <a:off x="0" y="1241"/>
            <a:ext cx="9144003" cy="6931856"/>
          </a:xfrm>
          <a:prstGeom prst="rect">
            <a:avLst/>
          </a:prstGeom>
          <a:ln>
            <a:noFill/>
          </a:ln>
          <a:effectLst>
            <a:softEdge rad="112500"/>
          </a:effectLst>
        </p:spPr>
      </p:pic>
      <p:sp>
        <p:nvSpPr>
          <p:cNvPr id="2" name="Rectangle 1"/>
          <p:cNvSpPr/>
          <p:nvPr/>
        </p:nvSpPr>
        <p:spPr>
          <a:xfrm>
            <a:off x="2286000" y="1823671"/>
            <a:ext cx="4572000" cy="2954655"/>
          </a:xfrm>
          <a:prstGeom prst="rect">
            <a:avLst/>
          </a:prstGeom>
        </p:spPr>
        <p:txBody>
          <a:bodyPr>
            <a:spAutoFit/>
          </a:bodyPr>
          <a:lstStyle/>
          <a:p>
            <a:pPr algn="ctr"/>
            <a:r>
              <a:rPr lang="en-US" sz="2000" b="1" dirty="0" smtClean="0"/>
              <a:t>From Blighted to Beautiful: </a:t>
            </a:r>
          </a:p>
          <a:p>
            <a:pPr algn="ctr"/>
            <a:r>
              <a:rPr lang="en-US" sz="2000" b="1" dirty="0" smtClean="0"/>
              <a:t>Covington Hope VI Year Five Final Report</a:t>
            </a:r>
            <a:endParaRPr lang="en-US" sz="2000" b="1" dirty="0"/>
          </a:p>
          <a:p>
            <a:pPr algn="ctr"/>
            <a:endParaRPr lang="en-US" dirty="0"/>
          </a:p>
          <a:p>
            <a:pPr algn="ctr"/>
            <a:r>
              <a:rPr lang="en-US" dirty="0" smtClean="0"/>
              <a:t>Dr. John Gilderbloom</a:t>
            </a:r>
          </a:p>
          <a:p>
            <a:pPr algn="ctr"/>
            <a:r>
              <a:rPr lang="en-US" dirty="0" smtClean="0"/>
              <a:t>Dr. James Canfield</a:t>
            </a:r>
          </a:p>
          <a:p>
            <a:pPr algn="ctr"/>
            <a:r>
              <a:rPr lang="en-US" dirty="0" smtClean="0"/>
              <a:t>Erin Hargrove </a:t>
            </a:r>
          </a:p>
          <a:p>
            <a:pPr algn="ctr"/>
            <a:endParaRPr lang="en-US" dirty="0" smtClean="0"/>
          </a:p>
          <a:p>
            <a:pPr algn="ctr"/>
            <a:endParaRPr lang="en-US" dirty="0" smtClean="0"/>
          </a:p>
          <a:p>
            <a:pPr algn="ctr"/>
            <a:r>
              <a:rPr lang="en-US" dirty="0" smtClean="0"/>
              <a:t>Presentation by Ra´Desha Williams</a:t>
            </a:r>
          </a:p>
        </p:txBody>
      </p:sp>
      <p:sp>
        <p:nvSpPr>
          <p:cNvPr id="3" name="Rectangle 2"/>
          <p:cNvSpPr/>
          <p:nvPr/>
        </p:nvSpPr>
        <p:spPr>
          <a:xfrm>
            <a:off x="2286000" y="5273156"/>
            <a:ext cx="4572000" cy="923330"/>
          </a:xfrm>
          <a:prstGeom prst="rect">
            <a:avLst/>
          </a:prstGeom>
        </p:spPr>
        <p:txBody>
          <a:bodyPr>
            <a:spAutoFit/>
          </a:bodyPr>
          <a:lstStyle/>
          <a:p>
            <a:pPr algn="ctr"/>
            <a:r>
              <a:rPr lang="en-US" i="1" dirty="0" smtClean="0"/>
              <a:t>Prepared for Housing Authority of Covington</a:t>
            </a:r>
          </a:p>
          <a:p>
            <a:pPr algn="ctr"/>
            <a:r>
              <a:rPr lang="en-US" i="1" dirty="0" smtClean="0"/>
              <a:t>U.S. Housing and Urban Development</a:t>
            </a:r>
            <a:endParaRPr lang="en-US" i="1" dirty="0"/>
          </a:p>
        </p:txBody>
      </p:sp>
    </p:spTree>
    <p:extLst>
      <p:ext uri="{BB962C8B-B14F-4D97-AF65-F5344CB8AC3E}">
        <p14:creationId xmlns:p14="http://schemas.microsoft.com/office/powerpoint/2010/main" val="21000216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Program Status</a:t>
            </a:r>
            <a:endParaRPr lang="en-US" dirty="0"/>
          </a:p>
        </p:txBody>
      </p:sp>
      <p:sp>
        <p:nvSpPr>
          <p:cNvPr id="4" name="Content Placeholder 3"/>
          <p:cNvSpPr>
            <a:spLocks noGrp="1"/>
          </p:cNvSpPr>
          <p:nvPr>
            <p:ph sz="half" idx="1"/>
          </p:nvPr>
        </p:nvSpPr>
        <p:spPr>
          <a:xfrm>
            <a:off x="498517" y="1659996"/>
            <a:ext cx="7569157" cy="2135390"/>
          </a:xfrm>
        </p:spPr>
        <p:txBody>
          <a:bodyPr>
            <a:normAutofit fontScale="92500" lnSpcReduction="10000"/>
          </a:bodyPr>
          <a:lstStyle/>
          <a:p>
            <a:endParaRPr lang="en-US" dirty="0" smtClean="0"/>
          </a:p>
          <a:p>
            <a:r>
              <a:rPr lang="en-US" sz="2800" dirty="0" smtClean="0"/>
              <a:t>Development </a:t>
            </a:r>
            <a:r>
              <a:rPr lang="en-US" sz="2800" dirty="0"/>
              <a:t>for River’s Edge at Eastside Pointe is near </a:t>
            </a:r>
            <a:r>
              <a:rPr lang="en-US" sz="2800" dirty="0" smtClean="0"/>
              <a:t>completion</a:t>
            </a:r>
          </a:p>
          <a:p>
            <a:pPr lvl="1"/>
            <a:r>
              <a:rPr lang="en-US" sz="2400" dirty="0" smtClean="0"/>
              <a:t>50 out of 120 apartments units occupied as of mid-October 2015</a:t>
            </a:r>
            <a:endParaRPr lang="en-US" sz="2400" dirty="0"/>
          </a:p>
          <a:p>
            <a:pPr marL="0" indent="0">
              <a:buNone/>
            </a:pPr>
            <a:endParaRPr lang="en-US" dirty="0"/>
          </a:p>
        </p:txBody>
      </p:sp>
      <p:sp>
        <p:nvSpPr>
          <p:cNvPr id="9" name="Content Placeholder 8"/>
          <p:cNvSpPr>
            <a:spLocks noGrp="1"/>
          </p:cNvSpPr>
          <p:nvPr>
            <p:ph sz="half" idx="14"/>
          </p:nvPr>
        </p:nvSpPr>
        <p:spPr/>
        <p:txBody>
          <a:bodyPr/>
          <a:lstStyle/>
          <a:p>
            <a:r>
              <a:rPr lang="en-US" sz="2800" dirty="0"/>
              <a:t>Evaluation of the new development’s effects on the residents in the neighborhood is completed</a:t>
            </a:r>
          </a:p>
          <a:p>
            <a:pPr marL="0" indent="0">
              <a:buNone/>
            </a:pPr>
            <a:endParaRPr lang="en-US" dirty="0"/>
          </a:p>
        </p:txBody>
      </p:sp>
    </p:spTree>
    <p:extLst>
      <p:ext uri="{BB962C8B-B14F-4D97-AF65-F5344CB8AC3E}">
        <p14:creationId xmlns:p14="http://schemas.microsoft.com/office/powerpoint/2010/main" val="2355632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2286000" y="1511299"/>
            <a:ext cx="5638800" cy="5062575"/>
          </a:xfrm>
        </p:spPr>
        <p:txBody>
          <a:bodyPr>
            <a:normAutofit/>
          </a:bodyPr>
          <a:lstStyle/>
          <a:p>
            <a:r>
              <a:rPr lang="en-US" sz="2000" dirty="0" smtClean="0"/>
              <a:t>$16 million was invested to construct 120 units costing roughly $133,000 each</a:t>
            </a:r>
          </a:p>
          <a:p>
            <a:endParaRPr lang="en-US" sz="2000" dirty="0" smtClean="0"/>
          </a:p>
          <a:p>
            <a:r>
              <a:rPr lang="en-US" sz="2000" dirty="0" smtClean="0"/>
              <a:t>Average house cost for building 149 single family and multifamily housing units was $147,000 each, using $19 million in federal funds</a:t>
            </a:r>
          </a:p>
          <a:p>
            <a:endParaRPr lang="en-US" sz="2000" dirty="0"/>
          </a:p>
          <a:p>
            <a:endParaRPr lang="en-US" sz="2000" dirty="0" smtClean="0"/>
          </a:p>
          <a:p>
            <a:endParaRPr lang="en-US" sz="2000" dirty="0" smtClean="0"/>
          </a:p>
          <a:p>
            <a:endParaRPr lang="en-US" sz="2000" dirty="0"/>
          </a:p>
          <a:p>
            <a:endParaRPr lang="en-US" sz="2000" dirty="0" smtClean="0"/>
          </a:p>
          <a:p>
            <a:endParaRPr lang="en-US" sz="2000" dirty="0"/>
          </a:p>
          <a:p>
            <a:endParaRPr lang="en-US" sz="2000" dirty="0" smtClean="0"/>
          </a:p>
          <a:p>
            <a:endParaRPr lang="en-US" sz="2000" dirty="0"/>
          </a:p>
          <a:p>
            <a:endParaRPr lang="en-US" sz="2000" dirty="0"/>
          </a:p>
        </p:txBody>
      </p:sp>
    </p:spTree>
    <p:extLst>
      <p:ext uri="{BB962C8B-B14F-4D97-AF65-F5344CB8AC3E}">
        <p14:creationId xmlns:p14="http://schemas.microsoft.com/office/powerpoint/2010/main" val="2197638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2286000" y="1511300"/>
            <a:ext cx="5638800" cy="3759200"/>
          </a:xfrm>
        </p:spPr>
        <p:txBody>
          <a:bodyPr>
            <a:normAutofit/>
          </a:bodyPr>
          <a:lstStyle/>
          <a:p>
            <a:endParaRPr lang="en-US" sz="2000" dirty="0" smtClean="0"/>
          </a:p>
          <a:p>
            <a:endParaRPr lang="en-US" sz="2000" dirty="0"/>
          </a:p>
          <a:p>
            <a:endParaRPr lang="en-US" sz="2000" dirty="0" smtClean="0"/>
          </a:p>
          <a:p>
            <a:endParaRPr lang="en-US" sz="2000" dirty="0"/>
          </a:p>
          <a:p>
            <a:endParaRPr lang="en-US" sz="2000" dirty="0" smtClean="0"/>
          </a:p>
          <a:p>
            <a:endParaRPr lang="en-US" sz="2000" dirty="0"/>
          </a:p>
          <a:p>
            <a:endParaRPr lang="en-US" sz="2000" dirty="0"/>
          </a:p>
        </p:txBody>
      </p:sp>
      <p:sp>
        <p:nvSpPr>
          <p:cNvPr id="2" name="TextBox 1"/>
          <p:cNvSpPr txBox="1"/>
          <p:nvPr/>
        </p:nvSpPr>
        <p:spPr>
          <a:xfrm>
            <a:off x="2464855" y="1823402"/>
            <a:ext cx="5400711" cy="3447098"/>
          </a:xfrm>
          <a:prstGeom prst="rect">
            <a:avLst/>
          </a:prstGeom>
          <a:noFill/>
        </p:spPr>
        <p:txBody>
          <a:bodyPr wrap="square" rtlCol="0">
            <a:spAutoFit/>
          </a:bodyPr>
          <a:lstStyle/>
          <a:p>
            <a:r>
              <a:rPr lang="en-US" sz="2000" dirty="0" smtClean="0">
                <a:solidFill>
                  <a:srgbClr val="FFFFFF"/>
                </a:solidFill>
              </a:rPr>
              <a:t>Cost of acquiring the sites, site prep, building landscaping, adding a basement, driveway parking, and meeting LEED requirements for nine single family units was $3 million, or $333,333 for each single family house built</a:t>
            </a:r>
          </a:p>
          <a:p>
            <a:endParaRPr lang="en-US" sz="2000" dirty="0">
              <a:solidFill>
                <a:srgbClr val="FFFFFF"/>
              </a:solidFill>
            </a:endParaRPr>
          </a:p>
          <a:p>
            <a:endParaRPr lang="en-US" sz="2000" dirty="0" smtClean="0">
              <a:solidFill>
                <a:srgbClr val="FFFFFF"/>
              </a:solidFill>
            </a:endParaRPr>
          </a:p>
          <a:p>
            <a:r>
              <a:rPr lang="en-US" sz="2000" dirty="0" smtClean="0">
                <a:solidFill>
                  <a:srgbClr val="FFFFFF"/>
                </a:solidFill>
              </a:rPr>
              <a:t>Nine </a:t>
            </a:r>
            <a:r>
              <a:rPr lang="en-US" sz="2000" dirty="0">
                <a:solidFill>
                  <a:srgbClr val="FFFFFF"/>
                </a:solidFill>
              </a:rPr>
              <a:t>single family homes are subsidized to sell for $139,000 each</a:t>
            </a:r>
          </a:p>
          <a:p>
            <a:endParaRPr lang="en-US" dirty="0"/>
          </a:p>
        </p:txBody>
      </p:sp>
    </p:spTree>
    <p:extLst>
      <p:ext uri="{BB962C8B-B14F-4D97-AF65-F5344CB8AC3E}">
        <p14:creationId xmlns:p14="http://schemas.microsoft.com/office/powerpoint/2010/main" val="3828802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idx="1"/>
          </p:nvPr>
        </p:nvSpPr>
        <p:spPr/>
        <p:txBody>
          <a:bodyPr/>
          <a:lstStyle/>
          <a:p>
            <a:r>
              <a:rPr lang="en-US" dirty="0" smtClean="0"/>
              <a:t>Addresses how physical environment shapes health, and therefore residents’ quality of life</a:t>
            </a:r>
          </a:p>
          <a:p>
            <a:r>
              <a:rPr lang="en-US" dirty="0" smtClean="0"/>
              <a:t>Best practices for creating sustainable neighborhoods</a:t>
            </a:r>
          </a:p>
          <a:p>
            <a:pPr lvl="1"/>
            <a:r>
              <a:rPr lang="en-US" dirty="0" smtClean="0"/>
              <a:t>Many were not addressed by programs such as LEED</a:t>
            </a:r>
          </a:p>
          <a:p>
            <a:r>
              <a:rPr lang="en-US" dirty="0" smtClean="0"/>
              <a:t>Shows that most of the goals of HOPE VI have been met</a:t>
            </a:r>
          </a:p>
          <a:p>
            <a:r>
              <a:rPr lang="en-US" dirty="0" smtClean="0"/>
              <a:t>Survey of 140 residents indicates HOPE VI and traditional public housing tenants are happier with their new housing </a:t>
            </a:r>
          </a:p>
        </p:txBody>
      </p:sp>
    </p:spTree>
    <p:extLst>
      <p:ext uri="{BB962C8B-B14F-4D97-AF65-F5344CB8AC3E}">
        <p14:creationId xmlns:p14="http://schemas.microsoft.com/office/powerpoint/2010/main" val="739594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333" y="4048119"/>
            <a:ext cx="5638800" cy="1362075"/>
          </a:xfrm>
        </p:spPr>
        <p:txBody>
          <a:bodyPr/>
          <a:lstStyle/>
          <a:p>
            <a:r>
              <a:rPr lang="en-US" dirty="0" smtClean="0"/>
              <a:t>Research Methods</a:t>
            </a:r>
            <a:endParaRPr lang="en-US" dirty="0"/>
          </a:p>
        </p:txBody>
      </p:sp>
      <p:sp>
        <p:nvSpPr>
          <p:cNvPr id="3" name="Text Placeholder 2"/>
          <p:cNvSpPr>
            <a:spLocks noGrp="1"/>
          </p:cNvSpPr>
          <p:nvPr>
            <p:ph type="body" idx="1"/>
          </p:nvPr>
        </p:nvSpPr>
        <p:spPr>
          <a:xfrm>
            <a:off x="2180165" y="1269999"/>
            <a:ext cx="6350000" cy="3746499"/>
          </a:xfrm>
        </p:spPr>
        <p:txBody>
          <a:bodyPr>
            <a:normAutofit/>
          </a:bodyPr>
          <a:lstStyle/>
          <a:p>
            <a:pPr marL="285750" indent="-285750">
              <a:buFont typeface="Arial"/>
              <a:buChar char="•"/>
            </a:pPr>
            <a:r>
              <a:rPr lang="en-US" sz="1800" dirty="0" smtClean="0">
                <a:solidFill>
                  <a:srgbClr val="FFFFFF"/>
                </a:solidFill>
              </a:rPr>
              <a:t>Quantitative and qualitative analysis</a:t>
            </a:r>
          </a:p>
          <a:p>
            <a:pPr marL="285750" indent="-285750">
              <a:buFont typeface="Arial"/>
              <a:buChar char="•"/>
            </a:pPr>
            <a:r>
              <a:rPr lang="en-US" sz="1800" dirty="0" smtClean="0">
                <a:solidFill>
                  <a:srgbClr val="FFFFFF"/>
                </a:solidFill>
              </a:rPr>
              <a:t> instruments:</a:t>
            </a:r>
          </a:p>
          <a:p>
            <a:pPr marL="742950" lvl="1" indent="-285750">
              <a:buFont typeface="Arial"/>
              <a:buChar char="•"/>
            </a:pPr>
            <a:r>
              <a:rPr lang="en-US" sz="1600" dirty="0" smtClean="0">
                <a:solidFill>
                  <a:srgbClr val="FFFFFF"/>
                </a:solidFill>
              </a:rPr>
              <a:t>Surveys </a:t>
            </a:r>
          </a:p>
          <a:p>
            <a:pPr marL="742950" lvl="1" indent="-285750">
              <a:buFont typeface="Arial"/>
              <a:buChar char="•"/>
            </a:pPr>
            <a:r>
              <a:rPr lang="en-US" sz="1600" dirty="0" smtClean="0">
                <a:solidFill>
                  <a:srgbClr val="FFFFFF"/>
                </a:solidFill>
              </a:rPr>
              <a:t>Interviews</a:t>
            </a:r>
          </a:p>
          <a:p>
            <a:pPr marL="742950" lvl="1" indent="-285750">
              <a:buFont typeface="Arial"/>
              <a:buChar char="•"/>
            </a:pPr>
            <a:r>
              <a:rPr lang="en-US" sz="1600" dirty="0" smtClean="0">
                <a:solidFill>
                  <a:srgbClr val="FFFFFF"/>
                </a:solidFill>
              </a:rPr>
              <a:t>2010 Census Data</a:t>
            </a:r>
          </a:p>
          <a:p>
            <a:pPr marL="742950" lvl="1" indent="-285750">
              <a:buFont typeface="Arial"/>
              <a:buChar char="•"/>
            </a:pPr>
            <a:r>
              <a:rPr lang="en-US" sz="1600" dirty="0" smtClean="0">
                <a:solidFill>
                  <a:srgbClr val="FFFFFF"/>
                </a:solidFill>
              </a:rPr>
              <a:t>Secondary data from the City of Covington</a:t>
            </a:r>
          </a:p>
          <a:p>
            <a:pPr marL="742950" lvl="1" indent="-285750">
              <a:buFont typeface="Arial"/>
              <a:buChar char="•"/>
            </a:pPr>
            <a:r>
              <a:rPr lang="en-US" sz="1600" dirty="0" smtClean="0">
                <a:solidFill>
                  <a:srgbClr val="FFFFFF"/>
                </a:solidFill>
              </a:rPr>
              <a:t>Photography </a:t>
            </a:r>
          </a:p>
          <a:p>
            <a:pPr marL="742950" lvl="1" indent="-285750">
              <a:buFont typeface="Arial"/>
              <a:buChar char="•"/>
            </a:pPr>
            <a:r>
              <a:rPr lang="en-US" sz="1600" dirty="0" smtClean="0">
                <a:solidFill>
                  <a:srgbClr val="FFFFFF"/>
                </a:solidFill>
              </a:rPr>
              <a:t>GIS mapping </a:t>
            </a:r>
          </a:p>
          <a:p>
            <a:pPr marL="285750" indent="-285750">
              <a:buFont typeface="Arial"/>
              <a:buChar char="•"/>
            </a:pPr>
            <a:r>
              <a:rPr lang="en-US" sz="1800" dirty="0" smtClean="0">
                <a:solidFill>
                  <a:srgbClr val="FFFFFF"/>
                </a:solidFill>
              </a:rPr>
              <a:t>Comparative Analysis</a:t>
            </a:r>
          </a:p>
          <a:p>
            <a:pPr marL="742950" lvl="1" indent="-285750">
              <a:buFont typeface="Arial"/>
              <a:buChar char="•"/>
            </a:pPr>
            <a:r>
              <a:rPr lang="en-US" sz="1600" dirty="0" smtClean="0">
                <a:solidFill>
                  <a:srgbClr val="FFFFFF"/>
                </a:solidFill>
              </a:rPr>
              <a:t>River’s Edge at Eastside Pointe vs. City Heights</a:t>
            </a:r>
          </a:p>
          <a:p>
            <a:pPr marL="285750" indent="-285750">
              <a:buFont typeface="Arial"/>
              <a:buChar char="•"/>
            </a:pPr>
            <a:endParaRPr lang="en-US" dirty="0" smtClean="0"/>
          </a:p>
          <a:p>
            <a:endParaRPr lang="en-US" dirty="0"/>
          </a:p>
        </p:txBody>
      </p:sp>
      <p:sp>
        <p:nvSpPr>
          <p:cNvPr id="4" name="Rectangle 3"/>
          <p:cNvSpPr/>
          <p:nvPr/>
        </p:nvSpPr>
        <p:spPr>
          <a:xfrm>
            <a:off x="804333" y="5427116"/>
            <a:ext cx="1974632" cy="369332"/>
          </a:xfrm>
          <a:prstGeom prst="rect">
            <a:avLst/>
          </a:prstGeom>
        </p:spPr>
        <p:txBody>
          <a:bodyPr wrap="none">
            <a:spAutoFit/>
          </a:bodyPr>
          <a:lstStyle/>
          <a:p>
            <a:r>
              <a:rPr lang="en-US" i="1" dirty="0">
                <a:solidFill>
                  <a:schemeClr val="bg1"/>
                </a:solidFill>
              </a:rPr>
              <a:t>Mixed-Approach</a:t>
            </a:r>
          </a:p>
        </p:txBody>
      </p:sp>
    </p:spTree>
    <p:extLst>
      <p:ext uri="{BB962C8B-B14F-4D97-AF65-F5344CB8AC3E}">
        <p14:creationId xmlns:p14="http://schemas.microsoft.com/office/powerpoint/2010/main" val="815621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Principal Findings</a:t>
            </a:r>
            <a:endParaRPr lang="en-US" dirty="0"/>
          </a:p>
        </p:txBody>
      </p:sp>
      <p:sp>
        <p:nvSpPr>
          <p:cNvPr id="3" name="Content Placeholder 2"/>
          <p:cNvSpPr>
            <a:spLocks noGrp="1"/>
          </p:cNvSpPr>
          <p:nvPr>
            <p:ph idx="1"/>
          </p:nvPr>
        </p:nvSpPr>
        <p:spPr/>
        <p:txBody>
          <a:bodyPr/>
          <a:lstStyle/>
          <a:p>
            <a:r>
              <a:rPr lang="en-US" dirty="0" smtClean="0"/>
              <a:t>Business Creation </a:t>
            </a:r>
          </a:p>
          <a:p>
            <a:r>
              <a:rPr lang="en-US" dirty="0" smtClean="0"/>
              <a:t>Increase in Property Values</a:t>
            </a:r>
          </a:p>
          <a:p>
            <a:r>
              <a:rPr lang="en-US" dirty="0" smtClean="0"/>
              <a:t>Static Trends in Crime Overall</a:t>
            </a:r>
          </a:p>
          <a:p>
            <a:r>
              <a:rPr lang="en-US" dirty="0" smtClean="0"/>
              <a:t>HOPE VI residents are more satisfied with location, quality, and access to jobs and education than traditional public housing residents</a:t>
            </a:r>
          </a:p>
          <a:p>
            <a:r>
              <a:rPr lang="en-US" dirty="0" smtClean="0"/>
              <a:t>High quality staff provides effective social service offerings</a:t>
            </a:r>
          </a:p>
          <a:p>
            <a:r>
              <a:rPr lang="en-US" dirty="0" smtClean="0"/>
              <a:t>A reduction in residents’ energy bill and transportation </a:t>
            </a:r>
            <a:r>
              <a:rPr lang="en-US" dirty="0"/>
              <a:t>costs at </a:t>
            </a:r>
            <a:r>
              <a:rPr lang="en-US" dirty="0" smtClean="0"/>
              <a:t>River’s </a:t>
            </a:r>
            <a:r>
              <a:rPr lang="en-US" dirty="0"/>
              <a:t>Edge at Eastside Pointe </a:t>
            </a:r>
            <a:endParaRPr lang="en-US" dirty="0" smtClean="0"/>
          </a:p>
          <a:p>
            <a:endParaRPr lang="en-US" dirty="0"/>
          </a:p>
        </p:txBody>
      </p:sp>
    </p:spTree>
    <p:extLst>
      <p:ext uri="{BB962C8B-B14F-4D97-AF65-F5344CB8AC3E}">
        <p14:creationId xmlns:p14="http://schemas.microsoft.com/office/powerpoint/2010/main" val="512900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LEED Design</a:t>
            </a:r>
            <a:endParaRPr lang="en-US" dirty="0"/>
          </a:p>
        </p:txBody>
      </p:sp>
      <p:sp>
        <p:nvSpPr>
          <p:cNvPr id="3" name="Text Placeholder 2"/>
          <p:cNvSpPr>
            <a:spLocks noGrp="1"/>
          </p:cNvSpPr>
          <p:nvPr>
            <p:ph type="body" idx="1"/>
          </p:nvPr>
        </p:nvSpPr>
        <p:spPr/>
        <p:txBody>
          <a:bodyPr/>
          <a:lstStyle/>
          <a:p>
            <a:pPr marL="285750" indent="-285750">
              <a:buFont typeface="Arial"/>
              <a:buChar char="•"/>
            </a:pPr>
            <a:r>
              <a:rPr lang="en-US" dirty="0" smtClean="0"/>
              <a:t>Reduces energy costs</a:t>
            </a:r>
          </a:p>
          <a:p>
            <a:pPr marL="285750" indent="-285750">
              <a:buFont typeface="Arial"/>
              <a:buChar char="•"/>
            </a:pPr>
            <a:r>
              <a:rPr lang="en-US" dirty="0" smtClean="0"/>
              <a:t>Development called for R-38; however, developer used R-55</a:t>
            </a:r>
          </a:p>
          <a:p>
            <a:pPr marL="285750" indent="-285750">
              <a:buFont typeface="Arial"/>
              <a:buChar char="•"/>
            </a:pPr>
            <a:r>
              <a:rPr lang="en-US" dirty="0" smtClean="0"/>
              <a:t>Hardy board and brick were used instead of plastic siding </a:t>
            </a:r>
          </a:p>
          <a:p>
            <a:pPr marL="285750" indent="-285750">
              <a:buFont typeface="Arial"/>
              <a:buChar char="•"/>
            </a:pPr>
            <a:endParaRPr lang="en-US" dirty="0"/>
          </a:p>
        </p:txBody>
      </p:sp>
    </p:spTree>
    <p:extLst>
      <p:ext uri="{BB962C8B-B14F-4D97-AF65-F5344CB8AC3E}">
        <p14:creationId xmlns:p14="http://schemas.microsoft.com/office/powerpoint/2010/main" val="1956937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Concerns	</a:t>
            </a:r>
            <a:endParaRPr lang="en-US" dirty="0"/>
          </a:p>
        </p:txBody>
      </p:sp>
      <p:sp>
        <p:nvSpPr>
          <p:cNvPr id="8" name="Content Placeholder 7"/>
          <p:cNvSpPr>
            <a:spLocks noGrp="1"/>
          </p:cNvSpPr>
          <p:nvPr>
            <p:ph idx="1"/>
          </p:nvPr>
        </p:nvSpPr>
        <p:spPr>
          <a:xfrm>
            <a:off x="498474" y="1164168"/>
            <a:ext cx="7556313" cy="4961996"/>
          </a:xfrm>
        </p:spPr>
        <p:txBody>
          <a:bodyPr>
            <a:normAutofit/>
          </a:bodyPr>
          <a:lstStyle/>
          <a:p>
            <a:r>
              <a:rPr lang="en-US" dirty="0" smtClean="0"/>
              <a:t>Smoking </a:t>
            </a:r>
          </a:p>
          <a:p>
            <a:pPr lvl="1"/>
            <a:r>
              <a:rPr lang="en-US" dirty="0" smtClean="0"/>
              <a:t>Developer’s refusal to follow HUD Federal and Local smoke-free housing mandates</a:t>
            </a:r>
          </a:p>
          <a:p>
            <a:pPr lvl="2"/>
            <a:r>
              <a:rPr lang="en-US" dirty="0" smtClean="0"/>
              <a:t>New regulations require over one million public housing units to be smoke-free</a:t>
            </a:r>
          </a:p>
          <a:p>
            <a:pPr lvl="1"/>
            <a:r>
              <a:rPr lang="en-US" dirty="0" smtClean="0"/>
              <a:t>Scientific evidence suggests smoke-free housing will raise projected years of life for low income residents</a:t>
            </a:r>
          </a:p>
          <a:p>
            <a:pPr lvl="1"/>
            <a:r>
              <a:rPr lang="en-US" dirty="0" smtClean="0"/>
              <a:t>Young millennials and middle class will choose smoke-free properties instead of River’s Edge at Eastside Pointe</a:t>
            </a:r>
          </a:p>
          <a:p>
            <a:pPr lvl="1"/>
            <a:r>
              <a:rPr lang="en-US" dirty="0" smtClean="0"/>
              <a:t>Hope of mixed-income housing and viability of River’s Edge at Eastside Pointe will be threatened </a:t>
            </a:r>
          </a:p>
          <a:p>
            <a:pPr lvl="1"/>
            <a:r>
              <a:rPr lang="en-US" dirty="0" smtClean="0"/>
              <a:t>Can prevent the development from becoming LEED certified </a:t>
            </a:r>
          </a:p>
          <a:p>
            <a:r>
              <a:rPr lang="en-US" dirty="0" smtClean="0"/>
              <a:t>Bike Racks</a:t>
            </a:r>
          </a:p>
          <a:p>
            <a:pPr lvl="1"/>
            <a:r>
              <a:rPr lang="en-US" dirty="0" smtClean="0"/>
              <a:t>Developers broke the promise to install bike racks </a:t>
            </a:r>
            <a:endParaRPr lang="en-US" dirty="0"/>
          </a:p>
        </p:txBody>
      </p:sp>
    </p:spTree>
    <p:extLst>
      <p:ext uri="{BB962C8B-B14F-4D97-AF65-F5344CB8AC3E}">
        <p14:creationId xmlns:p14="http://schemas.microsoft.com/office/powerpoint/2010/main" val="880786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Recommendations</a:t>
            </a:r>
            <a:endParaRPr lang="en-US" dirty="0"/>
          </a:p>
        </p:txBody>
      </p:sp>
      <p:sp>
        <p:nvSpPr>
          <p:cNvPr id="6" name="Content Placeholder 5"/>
          <p:cNvSpPr>
            <a:spLocks noGrp="1"/>
          </p:cNvSpPr>
          <p:nvPr>
            <p:ph sz="half" idx="1"/>
          </p:nvPr>
        </p:nvSpPr>
        <p:spPr/>
        <p:txBody>
          <a:bodyPr/>
          <a:lstStyle/>
          <a:p>
            <a:r>
              <a:rPr lang="en-US" sz="2800" dirty="0"/>
              <a:t>Pass ordinance prohibiting smoke in HOPE VI development in Covington </a:t>
            </a:r>
          </a:p>
          <a:p>
            <a:endParaRPr lang="en-US" dirty="0"/>
          </a:p>
        </p:txBody>
      </p:sp>
      <p:sp>
        <p:nvSpPr>
          <p:cNvPr id="7" name="Content Placeholder 6"/>
          <p:cNvSpPr>
            <a:spLocks noGrp="1"/>
          </p:cNvSpPr>
          <p:nvPr>
            <p:ph sz="half" idx="14"/>
          </p:nvPr>
        </p:nvSpPr>
        <p:spPr/>
        <p:txBody>
          <a:bodyPr>
            <a:normAutofit/>
          </a:bodyPr>
          <a:lstStyle/>
          <a:p>
            <a:r>
              <a:rPr lang="en-US" sz="2800" dirty="0" smtClean="0"/>
              <a:t>Replant the original urban “veggie” garden in the northeast area</a:t>
            </a:r>
            <a:endParaRPr lang="en-US" sz="2800" dirty="0"/>
          </a:p>
        </p:txBody>
      </p:sp>
    </p:spTree>
    <p:extLst>
      <p:ext uri="{BB962C8B-B14F-4D97-AF65-F5344CB8AC3E}">
        <p14:creationId xmlns:p14="http://schemas.microsoft.com/office/powerpoint/2010/main" val="11288160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48833" y="1822840"/>
            <a:ext cx="6731000" cy="646331"/>
          </a:xfrm>
          <a:prstGeom prst="rect">
            <a:avLst/>
          </a:prstGeom>
          <a:noFill/>
        </p:spPr>
        <p:txBody>
          <a:bodyPr wrap="square" rtlCol="0">
            <a:spAutoFit/>
          </a:bodyPr>
          <a:lstStyle/>
          <a:p>
            <a:pPr algn="ctr"/>
            <a:r>
              <a:rPr lang="en-US" sz="3600" b="1" dirty="0" smtClean="0">
                <a:solidFill>
                  <a:schemeClr val="tx2"/>
                </a:solidFill>
              </a:rPr>
              <a:t>Overview of Community Impact</a:t>
            </a:r>
          </a:p>
        </p:txBody>
      </p:sp>
    </p:spTree>
    <p:extLst>
      <p:ext uri="{BB962C8B-B14F-4D97-AF65-F5344CB8AC3E}">
        <p14:creationId xmlns:p14="http://schemas.microsoft.com/office/powerpoint/2010/main" val="3378306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normAutofit fontScale="85000" lnSpcReduction="20000"/>
          </a:bodyPr>
          <a:lstStyle/>
          <a:p>
            <a:r>
              <a:rPr lang="en-US" dirty="0"/>
              <a:t>Virtually every major mechanical, electrical and plumbing system at Jacob Price Homes is either original to the 1939 construction or has exceeded its useful life expectancy. Like the units already demolished or taken out of service, the 70 currently occupied units suffer from deteriorated systems, design deficiencies, inaccessibility and density far exceeding any modern standard for urban living. The extent and nature of infrastructure and project site deficiencies, and fundamental design flaws preclude these facilities from rehabilitation. The structures contain inefficient mechanical systems that do not provide air conditioning or adequate envelope insulation; and unit interiors that are inadequate to meet the needs of today’s families, with undersized rooms, grossly inadequate closet space and no washer/dryer hook-ups; and the site’s outdoor spaces are dehumanizing, lacking any semi- private or private spaces (Covington’s HOPE VI Application, 2009)</a:t>
            </a:r>
            <a:r>
              <a:rPr lang="en-US" dirty="0" smtClean="0"/>
              <a:t>.</a:t>
            </a:r>
            <a:endParaRPr lang="en-US" dirty="0"/>
          </a:p>
          <a:p>
            <a:r>
              <a:rPr lang="en-US" dirty="0"/>
              <a:t>The location is ideal for a HOPE VI program due to its close proximity to public transportation and parks, and it is within walking distance to jobs, stores and child care centers.</a:t>
            </a:r>
          </a:p>
          <a:p>
            <a:endParaRPr lang="en-US" dirty="0"/>
          </a:p>
          <a:p>
            <a:endParaRPr lang="en-US" dirty="0"/>
          </a:p>
        </p:txBody>
      </p:sp>
      <p:sp>
        <p:nvSpPr>
          <p:cNvPr id="4" name="Text Placeholder 3"/>
          <p:cNvSpPr>
            <a:spLocks noGrp="1"/>
          </p:cNvSpPr>
          <p:nvPr>
            <p:ph type="body" sz="half" idx="2"/>
          </p:nvPr>
        </p:nvSpPr>
        <p:spPr/>
        <p:txBody>
          <a:bodyPr/>
          <a:lstStyle/>
          <a:p>
            <a:r>
              <a:rPr lang="en-US" dirty="0" smtClean="0"/>
              <a:t>Jacob Price</a:t>
            </a:r>
            <a:endParaRPr lang="en-US" dirty="0"/>
          </a:p>
        </p:txBody>
      </p:sp>
    </p:spTree>
    <p:extLst>
      <p:ext uri="{BB962C8B-B14F-4D97-AF65-F5344CB8AC3E}">
        <p14:creationId xmlns:p14="http://schemas.microsoft.com/office/powerpoint/2010/main" val="23849868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Business Creation</a:t>
            </a:r>
            <a:endParaRPr lang="en-US" dirty="0"/>
          </a:p>
        </p:txBody>
      </p:sp>
      <p:sp>
        <p:nvSpPr>
          <p:cNvPr id="15" name="Content Placeholder 14"/>
          <p:cNvSpPr>
            <a:spLocks noGrp="1"/>
          </p:cNvSpPr>
          <p:nvPr>
            <p:ph sz="half" idx="15"/>
          </p:nvPr>
        </p:nvSpPr>
        <p:spPr>
          <a:xfrm>
            <a:off x="498518" y="1215398"/>
            <a:ext cx="3657600" cy="5170692"/>
          </a:xfrm>
        </p:spPr>
        <p:txBody>
          <a:bodyPr>
            <a:normAutofit/>
          </a:bodyPr>
          <a:lstStyle/>
          <a:p>
            <a:pPr marL="0" indent="0" algn="ctr">
              <a:buNone/>
            </a:pPr>
            <a:r>
              <a:rPr lang="en-US" dirty="0" smtClean="0"/>
              <a:t>Key Component in HOPE VI Program </a:t>
            </a:r>
          </a:p>
          <a:p>
            <a:r>
              <a:rPr lang="en-US" dirty="0" smtClean="0"/>
              <a:t>Can help determine impact of investment</a:t>
            </a:r>
          </a:p>
          <a:p>
            <a:r>
              <a:rPr lang="en-US" dirty="0" smtClean="0"/>
              <a:t>New jobs and economic activity will help improve neighborhood</a:t>
            </a:r>
          </a:p>
          <a:p>
            <a:pPr lvl="1"/>
            <a:r>
              <a:rPr lang="en-US" dirty="0" smtClean="0"/>
              <a:t>Influx of local businesses can help create a greater sense of community; encourages residents to spend money in their city</a:t>
            </a:r>
          </a:p>
          <a:p>
            <a:r>
              <a:rPr lang="en-US" dirty="0" smtClean="0"/>
              <a:t>Crucial to attract the right kind of businesses</a:t>
            </a:r>
          </a:p>
          <a:p>
            <a:endParaRPr lang="en-US" dirty="0"/>
          </a:p>
        </p:txBody>
      </p:sp>
      <p:pic>
        <p:nvPicPr>
          <p:cNvPr id="8" name="Picture 7" descr="DSC05408.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10074" y="3806466"/>
            <a:ext cx="3369504" cy="2579624"/>
          </a:xfrm>
          <a:prstGeom prst="rect">
            <a:avLst/>
          </a:prstGeom>
        </p:spPr>
      </p:pic>
      <p:pic>
        <p:nvPicPr>
          <p:cNvPr id="9" name="Content Placeholder 6" descr="DSC05406.JPG"/>
          <p:cNvPicPr>
            <a:picLocks noGrp="1"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5400000">
            <a:off x="4855095" y="599934"/>
            <a:ext cx="2479462" cy="3369503"/>
          </a:xfrm>
          <a:prstGeom prst="rect">
            <a:avLst/>
          </a:prstGeom>
        </p:spPr>
      </p:pic>
    </p:spTree>
    <p:extLst>
      <p:ext uri="{BB962C8B-B14F-4D97-AF65-F5344CB8AC3E}">
        <p14:creationId xmlns:p14="http://schemas.microsoft.com/office/powerpoint/2010/main" val="2639311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 Creation Evaluation</a:t>
            </a:r>
            <a:endParaRPr lang="en-US" dirty="0"/>
          </a:p>
        </p:txBody>
      </p:sp>
      <p:sp>
        <p:nvSpPr>
          <p:cNvPr id="3" name="Content Placeholder 2"/>
          <p:cNvSpPr>
            <a:spLocks noGrp="1"/>
          </p:cNvSpPr>
          <p:nvPr>
            <p:ph idx="1"/>
          </p:nvPr>
        </p:nvSpPr>
        <p:spPr>
          <a:xfrm>
            <a:off x="501165" y="1520838"/>
            <a:ext cx="7556313" cy="5164392"/>
          </a:xfrm>
        </p:spPr>
        <p:txBody>
          <a:bodyPr>
            <a:normAutofit/>
          </a:bodyPr>
          <a:lstStyle/>
          <a:p>
            <a:r>
              <a:rPr lang="en-US" dirty="0" smtClean="0"/>
              <a:t>Not a dramatic upswing of business development located in the Eastside neighborhood</a:t>
            </a:r>
          </a:p>
          <a:p>
            <a:r>
              <a:rPr lang="en-US" dirty="0" smtClean="0"/>
              <a:t>Increase of businesses in 2014; no evidence of business development in 2015</a:t>
            </a:r>
          </a:p>
          <a:p>
            <a:r>
              <a:rPr lang="en-US" dirty="0" smtClean="0"/>
              <a:t>Expect that business development will increase when River’s Edge at Eastside Pointe and the single-family homes are fully occupied </a:t>
            </a:r>
          </a:p>
          <a:p>
            <a:r>
              <a:rPr lang="en-US" dirty="0" smtClean="0"/>
              <a:t>Anticipated increase of land and property values in the area</a:t>
            </a:r>
          </a:p>
          <a:p>
            <a:r>
              <a:rPr lang="en-US" dirty="0" smtClean="0"/>
              <a:t>Multiplier effect for employment</a:t>
            </a:r>
          </a:p>
          <a:p>
            <a:pPr lvl="1"/>
            <a:r>
              <a:rPr lang="en-US" dirty="0" smtClean="0"/>
              <a:t>HOPE VI will create 17 direct or indirect jobs per $1 million spent</a:t>
            </a:r>
          </a:p>
          <a:p>
            <a:pPr lvl="1"/>
            <a:r>
              <a:rPr lang="en-US" dirty="0" smtClean="0"/>
              <a:t>At the very minimum, 323 jobs were created with HOPE VI funding of $19 million</a:t>
            </a:r>
          </a:p>
          <a:p>
            <a:endParaRPr lang="en-US" dirty="0" smtClean="0"/>
          </a:p>
          <a:p>
            <a:pPr marL="228600" lvl="1" indent="0">
              <a:buNone/>
            </a:pPr>
            <a:endParaRPr lang="en-US" dirty="0" smtClean="0"/>
          </a:p>
          <a:p>
            <a:pPr marL="0" indent="0">
              <a:buNone/>
            </a:pPr>
            <a:endParaRPr lang="en-US" dirty="0"/>
          </a:p>
        </p:txBody>
      </p:sp>
      <p:sp>
        <p:nvSpPr>
          <p:cNvPr id="4" name="Text Placeholder 3"/>
          <p:cNvSpPr>
            <a:spLocks noGrp="1"/>
          </p:cNvSpPr>
          <p:nvPr>
            <p:ph type="body" sz="half" idx="2"/>
          </p:nvPr>
        </p:nvSpPr>
        <p:spPr/>
        <p:txBody>
          <a:bodyPr/>
          <a:lstStyle/>
          <a:p>
            <a:r>
              <a:rPr lang="en-US" dirty="0" smtClean="0"/>
              <a:t>Covington, Kentucky</a:t>
            </a:r>
            <a:endParaRPr lang="en-US" dirty="0"/>
          </a:p>
        </p:txBody>
      </p:sp>
    </p:spTree>
    <p:extLst>
      <p:ext uri="{BB962C8B-B14F-4D97-AF65-F5344CB8AC3E}">
        <p14:creationId xmlns:p14="http://schemas.microsoft.com/office/powerpoint/2010/main" val="4277609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 Creation Evaluation</a:t>
            </a:r>
            <a:endParaRPr lang="en-US" dirty="0"/>
          </a:p>
        </p:txBody>
      </p:sp>
      <p:sp>
        <p:nvSpPr>
          <p:cNvPr id="3" name="Content Placeholder 2"/>
          <p:cNvSpPr>
            <a:spLocks noGrp="1"/>
          </p:cNvSpPr>
          <p:nvPr>
            <p:ph idx="1"/>
          </p:nvPr>
        </p:nvSpPr>
        <p:spPr>
          <a:xfrm>
            <a:off x="498474" y="1693608"/>
            <a:ext cx="7556313" cy="5164392"/>
          </a:xfrm>
        </p:spPr>
        <p:txBody>
          <a:bodyPr>
            <a:normAutofit/>
          </a:bodyPr>
          <a:lstStyle/>
          <a:p>
            <a:pPr lvl="1"/>
            <a:r>
              <a:rPr lang="en-US" sz="2000" dirty="0" smtClean="0"/>
              <a:t>Since 2009, Covington experienced approximately $42 million in new or renovated housing </a:t>
            </a:r>
          </a:p>
          <a:p>
            <a:pPr lvl="2"/>
            <a:r>
              <a:rPr lang="en-US" sz="2000" dirty="0" smtClean="0"/>
              <a:t>Created an estimated 731 jobs</a:t>
            </a:r>
          </a:p>
          <a:p>
            <a:pPr lvl="2"/>
            <a:r>
              <a:rPr lang="en-US" sz="2000" dirty="0" smtClean="0"/>
              <a:t>Of these jobs, 82% will go to those with a high school diploma or less education</a:t>
            </a:r>
            <a:endParaRPr lang="en-US" dirty="0"/>
          </a:p>
          <a:p>
            <a:pPr lvl="2"/>
            <a:r>
              <a:rPr lang="en-US" sz="2000" dirty="0" smtClean="0"/>
              <a:t>Half of these jobs will also go to minorities</a:t>
            </a:r>
          </a:p>
          <a:p>
            <a:pPr lvl="1"/>
            <a:r>
              <a:rPr lang="en-US" sz="2000" dirty="0" smtClean="0"/>
              <a:t>As the population increases, the number of business in the area will increase.</a:t>
            </a:r>
          </a:p>
        </p:txBody>
      </p:sp>
      <p:sp>
        <p:nvSpPr>
          <p:cNvPr id="4" name="Text Placeholder 3"/>
          <p:cNvSpPr>
            <a:spLocks noGrp="1"/>
          </p:cNvSpPr>
          <p:nvPr>
            <p:ph type="body" sz="half" idx="2"/>
          </p:nvPr>
        </p:nvSpPr>
        <p:spPr/>
        <p:txBody>
          <a:bodyPr/>
          <a:lstStyle/>
          <a:p>
            <a:r>
              <a:rPr lang="en-US" dirty="0" smtClean="0"/>
              <a:t>Covington, Kentucky</a:t>
            </a:r>
            <a:endParaRPr lang="en-US" dirty="0"/>
          </a:p>
        </p:txBody>
      </p:sp>
    </p:spTree>
    <p:extLst>
      <p:ext uri="{BB962C8B-B14F-4D97-AF65-F5344CB8AC3E}">
        <p14:creationId xmlns:p14="http://schemas.microsoft.com/office/powerpoint/2010/main" val="3726372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itle 2"/>
          <p:cNvSpPr>
            <a:spLocks noGrp="1"/>
          </p:cNvSpPr>
          <p:nvPr>
            <p:ph type="title" orient="vert"/>
          </p:nvPr>
        </p:nvSpPr>
        <p:spPr/>
        <p:txBody>
          <a:bodyPr/>
          <a:lstStyle/>
          <a:p>
            <a:r>
              <a:rPr lang="en-US" dirty="0" smtClean="0"/>
              <a:t>EASTSIDE BUSINESSES</a:t>
            </a:r>
            <a:endParaRPr lang="en-US" dirty="0"/>
          </a:p>
        </p:txBody>
      </p:sp>
      <p:pic>
        <p:nvPicPr>
          <p:cNvPr id="4" name="Picture 3"/>
          <p:cNvPicPr>
            <a:picLocks noChangeAspect="1"/>
          </p:cNvPicPr>
          <p:nvPr/>
        </p:nvPicPr>
        <p:blipFill>
          <a:blip r:embed="rId3"/>
          <a:stretch>
            <a:fillRect/>
          </a:stretch>
        </p:blipFill>
        <p:spPr>
          <a:xfrm>
            <a:off x="1853852" y="77920"/>
            <a:ext cx="5081914" cy="6704788"/>
          </a:xfrm>
          <a:prstGeom prst="rect">
            <a:avLst/>
          </a:prstGeom>
        </p:spPr>
      </p:pic>
    </p:spTree>
    <p:extLst>
      <p:ext uri="{BB962C8B-B14F-4D97-AF65-F5344CB8AC3E}">
        <p14:creationId xmlns:p14="http://schemas.microsoft.com/office/powerpoint/2010/main" val="81645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itle 2"/>
          <p:cNvSpPr>
            <a:spLocks noGrp="1"/>
          </p:cNvSpPr>
          <p:nvPr>
            <p:ph type="title" orient="vert"/>
          </p:nvPr>
        </p:nvSpPr>
        <p:spPr/>
        <p:txBody>
          <a:bodyPr/>
          <a:lstStyle/>
          <a:p>
            <a:r>
              <a:rPr lang="en-US" dirty="0" smtClean="0"/>
              <a:t>VACANT PROPERTIES</a:t>
            </a:r>
            <a:endParaRPr lang="en-US" dirty="0"/>
          </a:p>
        </p:txBody>
      </p:sp>
      <p:pic>
        <p:nvPicPr>
          <p:cNvPr id="4" name="Picture 3"/>
          <p:cNvPicPr>
            <a:picLocks noChangeAspect="1"/>
          </p:cNvPicPr>
          <p:nvPr/>
        </p:nvPicPr>
        <p:blipFill>
          <a:blip r:embed="rId2"/>
          <a:stretch>
            <a:fillRect/>
          </a:stretch>
        </p:blipFill>
        <p:spPr>
          <a:xfrm>
            <a:off x="1966913" y="87682"/>
            <a:ext cx="5102028" cy="6724976"/>
          </a:xfrm>
          <a:prstGeom prst="rect">
            <a:avLst/>
          </a:prstGeom>
        </p:spPr>
      </p:pic>
    </p:spTree>
    <p:extLst>
      <p:ext uri="{BB962C8B-B14F-4D97-AF65-F5344CB8AC3E}">
        <p14:creationId xmlns:p14="http://schemas.microsoft.com/office/powerpoint/2010/main" val="1297394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Crime </a:t>
            </a:r>
            <a:endParaRPr lang="en-US" dirty="0"/>
          </a:p>
        </p:txBody>
      </p:sp>
      <p:sp>
        <p:nvSpPr>
          <p:cNvPr id="3" name="Content Placeholder 2"/>
          <p:cNvSpPr>
            <a:spLocks noGrp="1"/>
          </p:cNvSpPr>
          <p:nvPr>
            <p:ph idx="1"/>
          </p:nvPr>
        </p:nvSpPr>
        <p:spPr/>
        <p:txBody>
          <a:bodyPr/>
          <a:lstStyle/>
          <a:p>
            <a:r>
              <a:rPr lang="en-US" dirty="0" smtClean="0"/>
              <a:t>Crime reduction is proprietary goal for HOPE VI; HUD requires that crime is measured and reported</a:t>
            </a:r>
          </a:p>
          <a:p>
            <a:r>
              <a:rPr lang="en-US" dirty="0" smtClean="0"/>
              <a:t>Analyzed yearly reports of crime in the City of Covington with particular focus on the Eastside neighborhood</a:t>
            </a:r>
          </a:p>
          <a:p>
            <a:pPr lvl="1"/>
            <a:r>
              <a:rPr lang="en-US" dirty="0" smtClean="0"/>
              <a:t>Data limitations made it impossible to analyze data by neighborhood</a:t>
            </a:r>
          </a:p>
          <a:p>
            <a:pPr lvl="1"/>
            <a:r>
              <a:rPr lang="en-US" dirty="0" smtClean="0"/>
              <a:t>Utilized proxy measure: calls for service, not perfect substitute </a:t>
            </a:r>
          </a:p>
        </p:txBody>
      </p:sp>
    </p:spTree>
    <p:extLst>
      <p:ext uri="{BB962C8B-B14F-4D97-AF65-F5344CB8AC3E}">
        <p14:creationId xmlns:p14="http://schemas.microsoft.com/office/powerpoint/2010/main" val="31881857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Housing Design and Crime</a:t>
            </a:r>
            <a:br>
              <a:rPr lang="en-US" dirty="0" smtClean="0"/>
            </a:br>
            <a:r>
              <a:rPr lang="en-US" sz="2400" i="1" dirty="0" smtClean="0"/>
              <a:t>City Heights</a:t>
            </a:r>
            <a:endParaRPr lang="en-US" sz="2400" i="1" dirty="0"/>
          </a:p>
        </p:txBody>
      </p:sp>
      <p:pic>
        <p:nvPicPr>
          <p:cNvPr id="12" name="Picture 11" descr="Screen Shot 2015-12-07 at 1.56.42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8474" y="1896529"/>
            <a:ext cx="7698521" cy="4775199"/>
          </a:xfrm>
          <a:prstGeom prst="rect">
            <a:avLst/>
          </a:prstGeom>
        </p:spPr>
      </p:pic>
    </p:spTree>
    <p:extLst>
      <p:ext uri="{BB962C8B-B14F-4D97-AF65-F5344CB8AC3E}">
        <p14:creationId xmlns:p14="http://schemas.microsoft.com/office/powerpoint/2010/main" val="28198356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Housing Design and Crime</a:t>
            </a:r>
            <a:br>
              <a:rPr lang="en-US" dirty="0" smtClean="0"/>
            </a:br>
            <a:r>
              <a:rPr lang="en-US" sz="2400" i="1" dirty="0" smtClean="0"/>
              <a:t>River’s Edge at Eastside Pointe</a:t>
            </a:r>
            <a:endParaRPr lang="en-US" sz="2400" i="1" dirty="0"/>
          </a:p>
        </p:txBody>
      </p:sp>
      <p:pic>
        <p:nvPicPr>
          <p:cNvPr id="3" name="Picture 2" descr="Screen Shot 2015-12-07 at 1.56.17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8474" y="2019300"/>
            <a:ext cx="8074026" cy="4584700"/>
          </a:xfrm>
          <a:prstGeom prst="rect">
            <a:avLst/>
          </a:prstGeom>
        </p:spPr>
      </p:pic>
    </p:spTree>
    <p:extLst>
      <p:ext uri="{BB962C8B-B14F-4D97-AF65-F5344CB8AC3E}">
        <p14:creationId xmlns:p14="http://schemas.microsoft.com/office/powerpoint/2010/main" val="236649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2-07 at 2.03.39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800" y="1354667"/>
            <a:ext cx="8521700" cy="5278979"/>
          </a:xfrm>
          <a:prstGeom prst="rect">
            <a:avLst/>
          </a:prstGeom>
        </p:spPr>
      </p:pic>
      <p:sp>
        <p:nvSpPr>
          <p:cNvPr id="3" name="Title 2"/>
          <p:cNvSpPr>
            <a:spLocks noGrp="1"/>
          </p:cNvSpPr>
          <p:nvPr>
            <p:ph type="title"/>
          </p:nvPr>
        </p:nvSpPr>
        <p:spPr/>
        <p:txBody>
          <a:bodyPr/>
          <a:lstStyle/>
          <a:p>
            <a:r>
              <a:rPr lang="en-US" sz="2800" dirty="0" smtClean="0"/>
              <a:t>Major Crimes in the City of Covington</a:t>
            </a:r>
            <a:endParaRPr lang="en-US" sz="2800" dirty="0"/>
          </a:p>
        </p:txBody>
      </p:sp>
    </p:spTree>
    <p:extLst>
      <p:ext uri="{BB962C8B-B14F-4D97-AF65-F5344CB8AC3E}">
        <p14:creationId xmlns:p14="http://schemas.microsoft.com/office/powerpoint/2010/main" val="2497117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t>Number of Service Calls Per Police Sector</a:t>
            </a:r>
            <a:endParaRPr lang="en-US" sz="2800" dirty="0"/>
          </a:p>
        </p:txBody>
      </p:sp>
      <p:pic>
        <p:nvPicPr>
          <p:cNvPr id="4" name="Picture 3" descr="Screen Shot 2015-12-07 at 2.06.13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4433" y="2175937"/>
            <a:ext cx="8420100" cy="2971800"/>
          </a:xfrm>
          <a:prstGeom prst="rect">
            <a:avLst/>
          </a:prstGeom>
        </p:spPr>
      </p:pic>
    </p:spTree>
    <p:extLst>
      <p:ext uri="{BB962C8B-B14F-4D97-AF65-F5344CB8AC3E}">
        <p14:creationId xmlns:p14="http://schemas.microsoft.com/office/powerpoint/2010/main" val="1983756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2431" y="511021"/>
            <a:ext cx="3450240" cy="2300160"/>
          </a:xfrm>
          <a:prstGeom prst="rect">
            <a:avLst/>
          </a:prstGeom>
          <a:ln>
            <a:noFill/>
          </a:ln>
          <a:effectLst>
            <a:softEdge rad="112500"/>
          </a:effectLst>
        </p:spPr>
      </p:pic>
      <p:pic>
        <p:nvPicPr>
          <p:cNvPr id="5" name="Picture Placeholder 8" descr="DSC0502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405074" y="488737"/>
            <a:ext cx="3125092" cy="2328181"/>
          </a:xfrm>
          <a:prstGeom prst="rect">
            <a:avLst/>
          </a:prstGeom>
          <a:ln>
            <a:noFill/>
          </a:ln>
          <a:effectLst>
            <a:softEdge rad="112500"/>
          </a:effectLst>
        </p:spPr>
      </p:pic>
      <p:pic>
        <p:nvPicPr>
          <p:cNvPr id="6" name="Picture 5" descr="Screen Shot 2013-11-09 at 3.09.15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5247" y="3298080"/>
            <a:ext cx="7564919" cy="2793720"/>
          </a:xfrm>
          <a:prstGeom prst="rect">
            <a:avLst/>
          </a:prstGeom>
          <a:ln>
            <a:noFill/>
          </a:ln>
          <a:effectLst>
            <a:softEdge rad="112500"/>
          </a:effectLst>
        </p:spPr>
      </p:pic>
    </p:spTree>
    <p:extLst>
      <p:ext uri="{BB962C8B-B14F-4D97-AF65-F5344CB8AC3E}">
        <p14:creationId xmlns:p14="http://schemas.microsoft.com/office/powerpoint/2010/main" val="18278574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12-07 at 2.06.51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94467" y="568028"/>
            <a:ext cx="4978400" cy="5714237"/>
          </a:xfrm>
          <a:prstGeom prst="rect">
            <a:avLst/>
          </a:prstGeom>
        </p:spPr>
      </p:pic>
    </p:spTree>
    <p:extLst>
      <p:ext uri="{BB962C8B-B14F-4D97-AF65-F5344CB8AC3E}">
        <p14:creationId xmlns:p14="http://schemas.microsoft.com/office/powerpoint/2010/main" val="12451937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 Call Statistics</a:t>
            </a:r>
            <a:endParaRPr lang="en-US" dirty="0"/>
          </a:p>
        </p:txBody>
      </p:sp>
      <p:sp>
        <p:nvSpPr>
          <p:cNvPr id="3" name="Content Placeholder 2"/>
          <p:cNvSpPr>
            <a:spLocks noGrp="1"/>
          </p:cNvSpPr>
          <p:nvPr>
            <p:ph idx="1"/>
          </p:nvPr>
        </p:nvSpPr>
        <p:spPr/>
        <p:txBody>
          <a:bodyPr/>
          <a:lstStyle/>
          <a:p>
            <a:r>
              <a:rPr lang="en-US" dirty="0" smtClean="0"/>
              <a:t>Eastside Neighborhood</a:t>
            </a:r>
          </a:p>
          <a:p>
            <a:pPr lvl="1"/>
            <a:r>
              <a:rPr lang="en-US" dirty="0" smtClean="0"/>
              <a:t>Ranked 4</a:t>
            </a:r>
            <a:r>
              <a:rPr lang="en-US" baseline="30000" dirty="0" smtClean="0"/>
              <a:t>th</a:t>
            </a:r>
            <a:r>
              <a:rPr lang="en-US" dirty="0" smtClean="0"/>
              <a:t> for most service calls in 2013</a:t>
            </a:r>
          </a:p>
          <a:p>
            <a:pPr lvl="1"/>
            <a:r>
              <a:rPr lang="en-US" dirty="0" smtClean="0"/>
              <a:t>Increased to 3</a:t>
            </a:r>
            <a:r>
              <a:rPr lang="en-US" baseline="30000" dirty="0" smtClean="0"/>
              <a:t>rd</a:t>
            </a:r>
            <a:r>
              <a:rPr lang="en-US" dirty="0" smtClean="0"/>
              <a:t> in 2014</a:t>
            </a:r>
          </a:p>
          <a:p>
            <a:pPr lvl="1"/>
            <a:r>
              <a:rPr lang="en-US" dirty="0" smtClean="0"/>
              <a:t>Remained in top five for service calls over the past five years</a:t>
            </a:r>
          </a:p>
          <a:p>
            <a:r>
              <a:rPr lang="en-US" dirty="0" smtClean="0"/>
              <a:t>City of Covington</a:t>
            </a:r>
          </a:p>
          <a:p>
            <a:pPr lvl="1"/>
            <a:r>
              <a:rPr lang="en-US" dirty="0" smtClean="0"/>
              <a:t>Service calls fluctuated since 2002</a:t>
            </a:r>
          </a:p>
          <a:p>
            <a:pPr lvl="1"/>
            <a:r>
              <a:rPr lang="en-US" dirty="0" smtClean="0"/>
              <a:t>Highest number of service calls in the 13 years data was collected in 2014</a:t>
            </a:r>
          </a:p>
          <a:p>
            <a:pPr lvl="2"/>
            <a:r>
              <a:rPr lang="en-US" dirty="0" smtClean="0"/>
              <a:t>Attributed to many factors including heroin trafficking and police response to any medical emergencies related to drug use</a:t>
            </a:r>
            <a:endParaRPr lang="en-US" dirty="0"/>
          </a:p>
        </p:txBody>
      </p:sp>
    </p:spTree>
    <p:extLst>
      <p:ext uri="{BB962C8B-B14F-4D97-AF65-F5344CB8AC3E}">
        <p14:creationId xmlns:p14="http://schemas.microsoft.com/office/powerpoint/2010/main" val="8716635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Service Calls by Neighborhood</a:t>
            </a:r>
          </a:p>
        </p:txBody>
      </p:sp>
      <p:pic>
        <p:nvPicPr>
          <p:cNvPr id="6" name="Picture 5" descr="Screen Shot 2015-12-07 at 2.11.50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3200" y="1075275"/>
            <a:ext cx="8483600" cy="5664200"/>
          </a:xfrm>
          <a:prstGeom prst="rect">
            <a:avLst/>
          </a:prstGeom>
        </p:spPr>
      </p:pic>
    </p:spTree>
    <p:extLst>
      <p:ext uri="{BB962C8B-B14F-4D97-AF65-F5344CB8AC3E}">
        <p14:creationId xmlns:p14="http://schemas.microsoft.com/office/powerpoint/2010/main" val="19837567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2-07 at 2.09.38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70100" y="228600"/>
            <a:ext cx="5003800" cy="6400800"/>
          </a:xfrm>
          <a:prstGeom prst="rect">
            <a:avLst/>
          </a:prstGeom>
        </p:spPr>
      </p:pic>
    </p:spTree>
    <p:extLst>
      <p:ext uri="{BB962C8B-B14F-4D97-AF65-F5344CB8AC3E}">
        <p14:creationId xmlns:p14="http://schemas.microsoft.com/office/powerpoint/2010/main" val="7669791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4897908"/>
            <a:ext cx="5638800" cy="1362075"/>
          </a:xfrm>
        </p:spPr>
        <p:txBody>
          <a:bodyPr/>
          <a:lstStyle/>
          <a:p>
            <a:r>
              <a:rPr lang="en-US" dirty="0" smtClean="0"/>
              <a:t>Social Services</a:t>
            </a:r>
            <a:endParaRPr lang="en-US" dirty="0"/>
          </a:p>
        </p:txBody>
      </p:sp>
      <p:sp>
        <p:nvSpPr>
          <p:cNvPr id="3" name="Text Placeholder 2"/>
          <p:cNvSpPr>
            <a:spLocks noGrp="1"/>
          </p:cNvSpPr>
          <p:nvPr>
            <p:ph type="body" idx="1"/>
          </p:nvPr>
        </p:nvSpPr>
        <p:spPr>
          <a:xfrm>
            <a:off x="2286000" y="928230"/>
            <a:ext cx="5638800" cy="3586663"/>
          </a:xfrm>
        </p:spPr>
        <p:txBody>
          <a:bodyPr>
            <a:normAutofit/>
          </a:bodyPr>
          <a:lstStyle/>
          <a:p>
            <a:pPr marL="285750" indent="-285750">
              <a:buFont typeface="Arial"/>
              <a:buChar char="•"/>
            </a:pPr>
            <a:r>
              <a:rPr lang="en-US" sz="2000" dirty="0" smtClean="0"/>
              <a:t>Covington’s HOPE VI program has established an essential resident support structure through a number of community and social services</a:t>
            </a:r>
            <a:endParaRPr lang="en-US" sz="2000" dirty="0"/>
          </a:p>
          <a:p>
            <a:pPr marL="742950" lvl="1" indent="-285750">
              <a:buFont typeface="Arial"/>
              <a:buChar char="•"/>
            </a:pPr>
            <a:r>
              <a:rPr lang="en-US" sz="2000" dirty="0" smtClean="0">
                <a:solidFill>
                  <a:schemeClr val="bg1"/>
                </a:solidFill>
              </a:rPr>
              <a:t>Goal is to improve the quality of life</a:t>
            </a:r>
            <a:endParaRPr lang="en-US" sz="2000" dirty="0">
              <a:solidFill>
                <a:schemeClr val="bg1"/>
              </a:solidFill>
            </a:endParaRPr>
          </a:p>
          <a:p>
            <a:pPr marL="742950" lvl="1" indent="-285750">
              <a:buFont typeface="Arial"/>
              <a:buChar char="•"/>
            </a:pPr>
            <a:r>
              <a:rPr lang="en-US" sz="2000" dirty="0" smtClean="0">
                <a:solidFill>
                  <a:schemeClr val="bg1"/>
                </a:solidFill>
              </a:rPr>
              <a:t>Report summarizes how services have been utilized and how many residents used each service in the previous years </a:t>
            </a:r>
          </a:p>
        </p:txBody>
      </p:sp>
    </p:spTree>
    <p:extLst>
      <p:ext uri="{BB962C8B-B14F-4D97-AF65-F5344CB8AC3E}">
        <p14:creationId xmlns:p14="http://schemas.microsoft.com/office/powerpoint/2010/main" val="29051497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Services</a:t>
            </a:r>
            <a:endParaRPr lang="en-US" dirty="0"/>
          </a:p>
        </p:txBody>
      </p:sp>
      <p:pic>
        <p:nvPicPr>
          <p:cNvPr id="5" name="Picture 4" descr="Screen Shot 2015-12-07 at 2.31.56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3400" y="1271139"/>
            <a:ext cx="8064500" cy="5283200"/>
          </a:xfrm>
          <a:prstGeom prst="rect">
            <a:avLst/>
          </a:prstGeom>
        </p:spPr>
      </p:pic>
    </p:spTree>
    <p:extLst>
      <p:ext uri="{BB962C8B-B14F-4D97-AF65-F5344CB8AC3E}">
        <p14:creationId xmlns:p14="http://schemas.microsoft.com/office/powerpoint/2010/main" val="16217219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7994" y="1321748"/>
            <a:ext cx="8655485" cy="4136925"/>
          </a:xfrm>
          <a:prstGeom prst="rect">
            <a:avLst/>
          </a:prstGeom>
        </p:spPr>
      </p:pic>
    </p:spTree>
    <p:extLst>
      <p:ext uri="{BB962C8B-B14F-4D97-AF65-F5344CB8AC3E}">
        <p14:creationId xmlns:p14="http://schemas.microsoft.com/office/powerpoint/2010/main" val="12915857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Self-Sufficiency Program</a:t>
            </a:r>
            <a:endParaRPr lang="en-US" dirty="0"/>
          </a:p>
        </p:txBody>
      </p:sp>
      <p:sp>
        <p:nvSpPr>
          <p:cNvPr id="3" name="Content Placeholder 2"/>
          <p:cNvSpPr>
            <a:spLocks noGrp="1"/>
          </p:cNvSpPr>
          <p:nvPr>
            <p:ph sz="half" idx="17"/>
          </p:nvPr>
        </p:nvSpPr>
        <p:spPr/>
        <p:txBody>
          <a:bodyPr>
            <a:normAutofit lnSpcReduction="10000"/>
          </a:bodyPr>
          <a:lstStyle/>
          <a:p>
            <a:r>
              <a:rPr lang="en-US" dirty="0"/>
              <a:t>Encourages communities to develop local strategies to help public housing families obtain employment that will lead to economic independence and self sufficiency</a:t>
            </a:r>
          </a:p>
        </p:txBody>
      </p:sp>
      <p:sp>
        <p:nvSpPr>
          <p:cNvPr id="4" name="Content Placeholder 3"/>
          <p:cNvSpPr>
            <a:spLocks noGrp="1"/>
          </p:cNvSpPr>
          <p:nvPr>
            <p:ph sz="half" idx="18"/>
          </p:nvPr>
        </p:nvSpPr>
        <p:spPr/>
        <p:txBody>
          <a:bodyPr/>
          <a:lstStyle/>
          <a:p>
            <a:r>
              <a:rPr lang="en-US" dirty="0" smtClean="0"/>
              <a:t>HAC’s five-year goal for substance abuse, homeownership counseling, and eviction training were not productive </a:t>
            </a:r>
            <a:endParaRPr lang="en-US" dirty="0"/>
          </a:p>
        </p:txBody>
      </p:sp>
      <p:sp>
        <p:nvSpPr>
          <p:cNvPr id="5" name="Content Placeholder 4"/>
          <p:cNvSpPr>
            <a:spLocks noGrp="1"/>
          </p:cNvSpPr>
          <p:nvPr>
            <p:ph sz="half" idx="1"/>
          </p:nvPr>
        </p:nvSpPr>
        <p:spPr/>
        <p:txBody>
          <a:bodyPr/>
          <a:lstStyle/>
          <a:p>
            <a:r>
              <a:rPr lang="en-US" dirty="0" smtClean="0"/>
              <a:t>Of the 15 self-sufficiency services listed, HAC surpassed nine of their 13 five-year goals for the HOPE VI program</a:t>
            </a:r>
            <a:endParaRPr lang="en-US" dirty="0"/>
          </a:p>
        </p:txBody>
      </p:sp>
      <p:sp>
        <p:nvSpPr>
          <p:cNvPr id="6" name="Content Placeholder 5"/>
          <p:cNvSpPr>
            <a:spLocks noGrp="1"/>
          </p:cNvSpPr>
          <p:nvPr>
            <p:ph sz="half" idx="16"/>
          </p:nvPr>
        </p:nvSpPr>
        <p:spPr>
          <a:xfrm>
            <a:off x="4410075" y="4164965"/>
            <a:ext cx="3657600" cy="1970659"/>
          </a:xfrm>
        </p:spPr>
        <p:txBody>
          <a:bodyPr>
            <a:normAutofit fontScale="92500" lnSpcReduction="10000"/>
          </a:bodyPr>
          <a:lstStyle/>
          <a:p>
            <a:r>
              <a:rPr lang="en-US" dirty="0" smtClean="0"/>
              <a:t>Child-care is the only self-sufficiency program that has declined below the five-year goal</a:t>
            </a:r>
          </a:p>
          <a:p>
            <a:pPr lvl="2"/>
            <a:r>
              <a:rPr lang="en-US" dirty="0" smtClean="0"/>
              <a:t>Development is incomplete </a:t>
            </a:r>
          </a:p>
          <a:p>
            <a:pPr lvl="2"/>
            <a:r>
              <a:rPr lang="en-US" dirty="0" smtClean="0"/>
              <a:t>Most children have “aged out”</a:t>
            </a:r>
            <a:endParaRPr lang="en-US" dirty="0"/>
          </a:p>
        </p:txBody>
      </p:sp>
    </p:spTree>
    <p:extLst>
      <p:ext uri="{BB962C8B-B14F-4D97-AF65-F5344CB8AC3E}">
        <p14:creationId xmlns:p14="http://schemas.microsoft.com/office/powerpoint/2010/main" val="13621582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orient="vert"/>
          </p:nvPr>
        </p:nvSpPr>
        <p:spPr/>
        <p:txBody>
          <a:bodyPr/>
          <a:lstStyle/>
          <a:p>
            <a:r>
              <a:rPr lang="en-US" dirty="0" smtClean="0"/>
              <a:t>Accomplishments</a:t>
            </a:r>
            <a:endParaRPr lang="en-US" dirty="0"/>
          </a:p>
        </p:txBody>
      </p:sp>
      <p:sp>
        <p:nvSpPr>
          <p:cNvPr id="5" name="Vertical Text Placeholder 4"/>
          <p:cNvSpPr>
            <a:spLocks noGrp="1"/>
          </p:cNvSpPr>
          <p:nvPr>
            <p:ph type="body" orient="vert" idx="1"/>
          </p:nvPr>
        </p:nvSpPr>
        <p:spPr>
          <a:xfrm rot="16200000">
            <a:off x="820505" y="-436265"/>
            <a:ext cx="6616813" cy="7733723"/>
          </a:xfrm>
        </p:spPr>
        <p:txBody>
          <a:bodyPr>
            <a:normAutofit fontScale="92500" lnSpcReduction="10000"/>
          </a:bodyPr>
          <a:lstStyle/>
          <a:p>
            <a:pPr marL="0" indent="0">
              <a:buNone/>
            </a:pPr>
            <a:r>
              <a:rPr lang="en-US" dirty="0" smtClean="0"/>
              <a:t>Family Self-Sufficient Program Accomplishments (3</a:t>
            </a:r>
            <a:r>
              <a:rPr lang="en-US" baseline="30000" dirty="0" smtClean="0"/>
              <a:t>rd</a:t>
            </a:r>
            <a:r>
              <a:rPr lang="en-US" dirty="0" smtClean="0"/>
              <a:t> Quarter 2015)</a:t>
            </a:r>
          </a:p>
          <a:p>
            <a:r>
              <a:rPr lang="en-US" dirty="0" smtClean="0"/>
              <a:t>18 are employed, 14 employed 6+ months (78%)</a:t>
            </a:r>
          </a:p>
          <a:p>
            <a:r>
              <a:rPr lang="en-US" dirty="0" smtClean="0"/>
              <a:t>3 new job placements</a:t>
            </a:r>
          </a:p>
          <a:p>
            <a:r>
              <a:rPr lang="en-US" dirty="0" smtClean="0"/>
              <a:t>7 are attending college/post-secondary education</a:t>
            </a:r>
          </a:p>
          <a:p>
            <a:r>
              <a:rPr lang="en-US" dirty="0" smtClean="0"/>
              <a:t>1 made the Dean’s List</a:t>
            </a:r>
          </a:p>
          <a:p>
            <a:r>
              <a:rPr lang="en-US" dirty="0" smtClean="0"/>
              <a:t>1 began GED study</a:t>
            </a:r>
          </a:p>
          <a:p>
            <a:r>
              <a:rPr lang="en-US" dirty="0" smtClean="0"/>
              <a:t>3 received raised and benefits at work </a:t>
            </a:r>
          </a:p>
          <a:p>
            <a:r>
              <a:rPr lang="en-US" dirty="0" smtClean="0"/>
              <a:t>2 moved to River’s Edge at Eastside Pointe</a:t>
            </a:r>
          </a:p>
          <a:p>
            <a:r>
              <a:rPr lang="en-US" dirty="0" smtClean="0"/>
              <a:t>1 started Driver’s Education courses</a:t>
            </a:r>
          </a:p>
          <a:p>
            <a:r>
              <a:rPr lang="en-US" dirty="0" smtClean="0"/>
              <a:t>2 pending FSS program graduations</a:t>
            </a:r>
          </a:p>
          <a:p>
            <a:r>
              <a:rPr lang="en-US" dirty="0" smtClean="0"/>
              <a:t>12 established escrow accounts (48%)=</a:t>
            </a:r>
          </a:p>
          <a:p>
            <a:pPr lvl="1"/>
            <a:r>
              <a:rPr lang="en-US" dirty="0" smtClean="0"/>
              <a:t>Balances total $36,846</a:t>
            </a:r>
          </a:p>
          <a:p>
            <a:r>
              <a:rPr lang="en-US" dirty="0" smtClean="0"/>
              <a:t>4 actively accruing escrow every month</a:t>
            </a:r>
            <a:endParaRPr lang="en-US" dirty="0"/>
          </a:p>
        </p:txBody>
      </p:sp>
    </p:spTree>
    <p:extLst>
      <p:ext uri="{BB962C8B-B14F-4D97-AF65-F5344CB8AC3E}">
        <p14:creationId xmlns:p14="http://schemas.microsoft.com/office/powerpoint/2010/main" val="8256690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25848" y="1822840"/>
            <a:ext cx="7692305" cy="646331"/>
          </a:xfrm>
          <a:prstGeom prst="rect">
            <a:avLst/>
          </a:prstGeom>
          <a:noFill/>
        </p:spPr>
        <p:txBody>
          <a:bodyPr wrap="square" rtlCol="0">
            <a:spAutoFit/>
          </a:bodyPr>
          <a:lstStyle/>
          <a:p>
            <a:pPr algn="ctr"/>
            <a:r>
              <a:rPr lang="en-US" sz="3600" b="1" dirty="0" smtClean="0">
                <a:solidFill>
                  <a:schemeClr val="accent3"/>
                </a:solidFill>
              </a:rPr>
              <a:t>Design and Location Needs of HOPE VI</a:t>
            </a:r>
          </a:p>
        </p:txBody>
      </p:sp>
    </p:spTree>
    <p:extLst>
      <p:ext uri="{BB962C8B-B14F-4D97-AF65-F5344CB8AC3E}">
        <p14:creationId xmlns:p14="http://schemas.microsoft.com/office/powerpoint/2010/main" val="3378306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Jacob Price </a:t>
            </a:r>
            <a:endParaRPr lang="en-US" dirty="0"/>
          </a:p>
        </p:txBody>
      </p:sp>
      <p:sp>
        <p:nvSpPr>
          <p:cNvPr id="3" name="Content Placeholder 2"/>
          <p:cNvSpPr>
            <a:spLocks noGrp="1"/>
          </p:cNvSpPr>
          <p:nvPr>
            <p:ph idx="1"/>
          </p:nvPr>
        </p:nvSpPr>
        <p:spPr/>
        <p:txBody>
          <a:bodyPr>
            <a:normAutofit/>
          </a:bodyPr>
          <a:lstStyle/>
          <a:p>
            <a:r>
              <a:rPr lang="en-US" dirty="0" smtClean="0"/>
              <a:t>The redevelopment of Jacob Price Homes through the HOPE VI Program provides Jacob Price residents, the City of Covington, and the Housing Authority with an unique opportunity to reclaim and revitalize the Jacob Price Site. Create a new mixed income community, catalyze the redevelopment of the surrounding neighborhood and provide employment and education opportunities to Jacob Price residents (HOPE VI Jacob Price Application, 2009).</a:t>
            </a:r>
            <a:endParaRPr lang="en-US" dirty="0"/>
          </a:p>
          <a:p>
            <a:endParaRPr lang="en-US" dirty="0"/>
          </a:p>
        </p:txBody>
      </p:sp>
    </p:spTree>
    <p:extLst>
      <p:ext uri="{BB962C8B-B14F-4D97-AF65-F5344CB8AC3E}">
        <p14:creationId xmlns:p14="http://schemas.microsoft.com/office/powerpoint/2010/main" val="12915857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5" name="Content Placeholder 4"/>
          <p:cNvSpPr>
            <a:spLocks noGrp="1"/>
          </p:cNvSpPr>
          <p:nvPr>
            <p:ph idx="1"/>
          </p:nvPr>
        </p:nvSpPr>
        <p:spPr/>
        <p:txBody>
          <a:bodyPr/>
          <a:lstStyle/>
          <a:p>
            <a:r>
              <a:rPr lang="en-US" dirty="0" smtClean="0"/>
              <a:t>One of the best green housing developments for low- and moderate- income in the country</a:t>
            </a:r>
          </a:p>
          <a:p>
            <a:r>
              <a:rPr lang="en-US" dirty="0" smtClean="0"/>
              <a:t>Revitalized urbanist style community</a:t>
            </a:r>
          </a:p>
          <a:p>
            <a:pPr lvl="1"/>
            <a:r>
              <a:rPr lang="en-US" dirty="0" smtClean="0"/>
              <a:t>38 buildings with a total of 120 housing units, 9 new homes, and 12 renovated historic homes</a:t>
            </a:r>
          </a:p>
          <a:p>
            <a:pPr lvl="1"/>
            <a:r>
              <a:rPr lang="en-US" dirty="0" smtClean="0"/>
              <a:t>Extends beyond the green recommendations of Enterprise Green Communities and the USGBC’s LEED Silver Certification</a:t>
            </a:r>
          </a:p>
          <a:p>
            <a:r>
              <a:rPr lang="en-US" dirty="0" smtClean="0"/>
              <a:t>Illustrates how peace, equality, health, and justice can be achieved through physical design</a:t>
            </a:r>
          </a:p>
          <a:p>
            <a:endParaRPr lang="en-US" dirty="0" smtClean="0"/>
          </a:p>
          <a:p>
            <a:pPr lvl="1"/>
            <a:endParaRPr lang="en-US" dirty="0"/>
          </a:p>
        </p:txBody>
      </p:sp>
      <p:sp>
        <p:nvSpPr>
          <p:cNvPr id="6" name="Text Placeholder 5"/>
          <p:cNvSpPr>
            <a:spLocks noGrp="1"/>
          </p:cNvSpPr>
          <p:nvPr>
            <p:ph type="body" sz="half" idx="2"/>
          </p:nvPr>
        </p:nvSpPr>
        <p:spPr/>
        <p:txBody>
          <a:bodyPr/>
          <a:lstStyle/>
          <a:p>
            <a:r>
              <a:rPr lang="en-US" dirty="0" smtClean="0"/>
              <a:t>River’s Edge at Eastside Pointe</a:t>
            </a:r>
            <a:endParaRPr lang="en-US" dirty="0"/>
          </a:p>
        </p:txBody>
      </p:sp>
    </p:spTree>
    <p:extLst>
      <p:ext uri="{BB962C8B-B14F-4D97-AF65-F5344CB8AC3E}">
        <p14:creationId xmlns:p14="http://schemas.microsoft.com/office/powerpoint/2010/main" val="39428569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3-11-09 at 3.16.45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0930" y="597466"/>
            <a:ext cx="3587773" cy="2681410"/>
          </a:xfrm>
          <a:prstGeom prst="rect">
            <a:avLst/>
          </a:prstGeom>
          <a:ln>
            <a:noFill/>
          </a:ln>
          <a:effectLst>
            <a:softEdge rad="112500"/>
          </a:effectLst>
        </p:spPr>
      </p:pic>
      <p:pic>
        <p:nvPicPr>
          <p:cNvPr id="7" name="Picture 6" descr="Screen Shot 2013-11-09 at 3.15.41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14538" y="597466"/>
            <a:ext cx="3637572" cy="2681410"/>
          </a:xfrm>
          <a:prstGeom prst="rect">
            <a:avLst/>
          </a:prstGeom>
          <a:ln>
            <a:noFill/>
          </a:ln>
          <a:effectLst>
            <a:softEdge rad="112500"/>
          </a:effectLst>
        </p:spPr>
      </p:pic>
      <p:pic>
        <p:nvPicPr>
          <p:cNvPr id="8" name="Picture 7" descr="DSC05396.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0930" y="3658127"/>
            <a:ext cx="3587773" cy="2504587"/>
          </a:xfrm>
          <a:prstGeom prst="rect">
            <a:avLst/>
          </a:prstGeom>
          <a:ln>
            <a:noFill/>
          </a:ln>
          <a:effectLst>
            <a:softEdge rad="112500"/>
          </a:effectLst>
        </p:spPr>
      </p:pic>
      <p:pic>
        <p:nvPicPr>
          <p:cNvPr id="9" name="Picture Placeholder 10" descr="DSC05388.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993371" y="3658128"/>
            <a:ext cx="3637572" cy="2504587"/>
          </a:xfrm>
          <a:prstGeom prst="rect">
            <a:avLst/>
          </a:prstGeom>
          <a:ln>
            <a:noFill/>
          </a:ln>
          <a:effectLst>
            <a:softEdge rad="112500"/>
          </a:effectLst>
        </p:spPr>
      </p:pic>
    </p:spTree>
    <p:extLst>
      <p:ext uri="{BB962C8B-B14F-4D97-AF65-F5344CB8AC3E}">
        <p14:creationId xmlns:p14="http://schemas.microsoft.com/office/powerpoint/2010/main" val="37707113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Improving LEED Guidelines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LEED is not the be-all for environmental design</a:t>
            </a:r>
          </a:p>
          <a:p>
            <a:r>
              <a:rPr lang="en-US" dirty="0" smtClean="0"/>
              <a:t>Provides extensive benefits in sustainability, health, equitability, and design </a:t>
            </a:r>
          </a:p>
          <a:p>
            <a:r>
              <a:rPr lang="en-US" dirty="0" smtClean="0"/>
              <a:t>Missing elements of sustainable design:</a:t>
            </a:r>
          </a:p>
          <a:p>
            <a:pPr lvl="1"/>
            <a:r>
              <a:rPr lang="en-US" dirty="0" smtClean="0"/>
              <a:t>Expanding the interplay between city policy and solar oriented development</a:t>
            </a:r>
          </a:p>
          <a:p>
            <a:pPr lvl="1"/>
            <a:r>
              <a:rPr lang="en-US" dirty="0" smtClean="0"/>
              <a:t>Simple mechanics that reduce energy consumption as opposed to Energy Star products</a:t>
            </a:r>
          </a:p>
          <a:p>
            <a:pPr lvl="1"/>
            <a:r>
              <a:rPr lang="en-US" dirty="0" smtClean="0"/>
              <a:t>Comprehensive effects of well-planned landscaping and scale</a:t>
            </a:r>
          </a:p>
          <a:p>
            <a:r>
              <a:rPr lang="en-US" dirty="0" smtClean="0"/>
              <a:t>Minimal credit for recycling old building materials</a:t>
            </a:r>
          </a:p>
          <a:p>
            <a:r>
              <a:rPr lang="en-US" dirty="0" smtClean="0"/>
              <a:t>Minimal credit for banning smoking</a:t>
            </a:r>
          </a:p>
        </p:txBody>
      </p:sp>
      <p:sp>
        <p:nvSpPr>
          <p:cNvPr id="4" name="Text Placeholder 3"/>
          <p:cNvSpPr>
            <a:spLocks noGrp="1"/>
          </p:cNvSpPr>
          <p:nvPr>
            <p:ph type="body" sz="half" idx="2"/>
          </p:nvPr>
        </p:nvSpPr>
        <p:spPr/>
        <p:txBody>
          <a:bodyPr/>
          <a:lstStyle/>
          <a:p>
            <a:r>
              <a:rPr lang="en-US" dirty="0" smtClean="0"/>
              <a:t>Emphasizing Nature over Mechanicals</a:t>
            </a:r>
            <a:endParaRPr lang="en-US" dirty="0"/>
          </a:p>
        </p:txBody>
      </p:sp>
    </p:spTree>
    <p:extLst>
      <p:ext uri="{BB962C8B-B14F-4D97-AF65-F5344CB8AC3E}">
        <p14:creationId xmlns:p14="http://schemas.microsoft.com/office/powerpoint/2010/main" val="11986141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376" y="2571750"/>
            <a:ext cx="6179566" cy="1162050"/>
          </a:xfrm>
        </p:spPr>
        <p:txBody>
          <a:bodyPr>
            <a:normAutofit/>
          </a:bodyPr>
          <a:lstStyle/>
          <a:p>
            <a:r>
              <a:rPr lang="en-US" sz="2200" dirty="0" smtClean="0"/>
              <a:t>Sustainable Communities: The Ecological Impacts of Housing and Neighborhood Design</a:t>
            </a:r>
            <a:endParaRPr lang="en-US" sz="2200" dirty="0"/>
          </a:p>
        </p:txBody>
      </p:sp>
      <p:sp>
        <p:nvSpPr>
          <p:cNvPr id="3" name="Text Placeholder 2"/>
          <p:cNvSpPr>
            <a:spLocks noGrp="1"/>
          </p:cNvSpPr>
          <p:nvPr>
            <p:ph type="body" sz="half" idx="2"/>
          </p:nvPr>
        </p:nvSpPr>
        <p:spPr>
          <a:xfrm>
            <a:off x="403376" y="4023493"/>
            <a:ext cx="6179566" cy="2840736"/>
          </a:xfrm>
        </p:spPr>
        <p:txBody>
          <a:bodyPr/>
          <a:lstStyle/>
          <a:p>
            <a:pPr marL="285750" indent="-285750">
              <a:buFont typeface="Arial"/>
              <a:buChar char="•"/>
            </a:pPr>
            <a:r>
              <a:rPr lang="en-US" sz="1600" dirty="0" smtClean="0"/>
              <a:t>Nature versus High-tech engineering </a:t>
            </a:r>
          </a:p>
          <a:p>
            <a:pPr marL="285750" indent="-285750">
              <a:buFont typeface="Arial"/>
              <a:buChar char="•"/>
            </a:pPr>
            <a:r>
              <a:rPr lang="en-US" sz="1600" dirty="0" smtClean="0"/>
              <a:t>Harnessing the Solar Resource</a:t>
            </a:r>
          </a:p>
          <a:p>
            <a:pPr marL="285750" indent="-285750">
              <a:buFont typeface="Arial"/>
              <a:buChar char="•"/>
            </a:pPr>
            <a:r>
              <a:rPr lang="en-US" sz="1600" dirty="0" smtClean="0"/>
              <a:t>Landscaping: Creating a Healthy and Vibrant Community</a:t>
            </a:r>
          </a:p>
          <a:p>
            <a:pPr marL="285750" indent="-285750">
              <a:buFont typeface="Arial"/>
              <a:buChar char="•"/>
            </a:pPr>
            <a:r>
              <a:rPr lang="en-US" sz="1600" dirty="0" smtClean="0"/>
              <a:t>Sustainable Drainage Systems</a:t>
            </a:r>
          </a:p>
          <a:p>
            <a:pPr marL="285750" indent="-285750">
              <a:buFont typeface="Arial"/>
              <a:buChar char="•"/>
            </a:pPr>
            <a:endParaRPr lang="en-US" dirty="0" smtClean="0"/>
          </a:p>
          <a:p>
            <a:pPr marL="285750" indent="-285750">
              <a:buFont typeface="Arial"/>
              <a:buChar char="•"/>
            </a:pPr>
            <a:endParaRPr lang="en-US" dirty="0"/>
          </a:p>
        </p:txBody>
      </p:sp>
      <p:pic>
        <p:nvPicPr>
          <p:cNvPr id="6" name="Picture Placeholder 5" descr="dscn0262.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pic>
        <p:nvPicPr>
          <p:cNvPr id="8" name="Picture 7" descr="dscn026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6850298" y="4520434"/>
            <a:ext cx="2006241" cy="2057400"/>
          </a:xfrm>
          <a:prstGeom prst="rect">
            <a:avLst/>
          </a:prstGeom>
        </p:spPr>
      </p:pic>
    </p:spTree>
    <p:extLst>
      <p:ext uri="{BB962C8B-B14F-4D97-AF65-F5344CB8AC3E}">
        <p14:creationId xmlns:p14="http://schemas.microsoft.com/office/powerpoint/2010/main" val="22930760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Recommendations</a:t>
            </a:r>
            <a:endParaRPr lang="en-US" dirty="0"/>
          </a:p>
        </p:txBody>
      </p:sp>
      <p:sp>
        <p:nvSpPr>
          <p:cNvPr id="3" name="Content Placeholder 2"/>
          <p:cNvSpPr>
            <a:spLocks noGrp="1"/>
          </p:cNvSpPr>
          <p:nvPr>
            <p:ph sz="half" idx="1"/>
          </p:nvPr>
        </p:nvSpPr>
        <p:spPr/>
        <p:txBody>
          <a:bodyPr/>
          <a:lstStyle/>
          <a:p>
            <a:r>
              <a:rPr lang="en-US" dirty="0" smtClean="0"/>
              <a:t>Environmentally preferred products</a:t>
            </a:r>
          </a:p>
          <a:p>
            <a:r>
              <a:rPr lang="en-US" dirty="0" smtClean="0"/>
              <a:t>Rooftop gardens</a:t>
            </a:r>
          </a:p>
          <a:p>
            <a:r>
              <a:rPr lang="en-US" dirty="0" smtClean="0"/>
              <a:t>Dog parks</a:t>
            </a:r>
            <a:endParaRPr lang="en-US" dirty="0"/>
          </a:p>
        </p:txBody>
      </p:sp>
      <p:sp>
        <p:nvSpPr>
          <p:cNvPr id="4" name="Content Placeholder 3"/>
          <p:cNvSpPr>
            <a:spLocks noGrp="1"/>
          </p:cNvSpPr>
          <p:nvPr>
            <p:ph sz="half" idx="14"/>
          </p:nvPr>
        </p:nvSpPr>
        <p:spPr>
          <a:xfrm>
            <a:off x="498517" y="4164965"/>
            <a:ext cx="4002459" cy="1965960"/>
          </a:xfrm>
        </p:spPr>
        <p:txBody>
          <a:bodyPr>
            <a:normAutofit fontScale="92500" lnSpcReduction="20000"/>
          </a:bodyPr>
          <a:lstStyle/>
          <a:p>
            <a:r>
              <a:rPr lang="en-US" dirty="0" smtClean="0"/>
              <a:t>Reflective surfaces</a:t>
            </a:r>
          </a:p>
          <a:p>
            <a:r>
              <a:rPr lang="en-US" dirty="0" smtClean="0"/>
              <a:t>Permeable surfaces</a:t>
            </a:r>
          </a:p>
          <a:p>
            <a:r>
              <a:rPr lang="en-US" dirty="0" smtClean="0"/>
              <a:t>Beautiful buildings are rarely demolished</a:t>
            </a:r>
          </a:p>
          <a:p>
            <a:r>
              <a:rPr lang="en-US" dirty="0" smtClean="0"/>
              <a:t>Protected and artistic bike racks</a:t>
            </a:r>
          </a:p>
          <a:p>
            <a:endParaRPr lang="en-US" dirty="0" smtClean="0"/>
          </a:p>
          <a:p>
            <a:endParaRPr lang="en-US" dirty="0"/>
          </a:p>
        </p:txBody>
      </p:sp>
      <p:sp>
        <p:nvSpPr>
          <p:cNvPr id="5" name="Title 1"/>
          <p:cNvSpPr txBox="1">
            <a:spLocks/>
          </p:cNvSpPr>
          <p:nvPr/>
        </p:nvSpPr>
        <p:spPr>
          <a:xfrm>
            <a:off x="356513" y="3484788"/>
            <a:ext cx="8979670" cy="1116106"/>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600" b="0" kern="1200">
                <a:solidFill>
                  <a:schemeClr val="accent1"/>
                </a:solidFill>
                <a:latin typeface="+mj-lt"/>
                <a:ea typeface="+mj-ea"/>
                <a:cs typeface="+mj-cs"/>
              </a:defRPr>
            </a:lvl1pPr>
          </a:lstStyle>
          <a:p>
            <a:r>
              <a:rPr lang="en-US" sz="2400" dirty="0" smtClean="0">
                <a:solidFill>
                  <a:schemeClr val="accent4"/>
                </a:solidFill>
              </a:rPr>
              <a:t>Areas for improvement not addressed by LEED or Developers</a:t>
            </a:r>
            <a:endParaRPr lang="en-US" sz="2400" dirty="0">
              <a:solidFill>
                <a:schemeClr val="accent4"/>
              </a:solidFill>
            </a:endParaRPr>
          </a:p>
        </p:txBody>
      </p:sp>
      <p:sp>
        <p:nvSpPr>
          <p:cNvPr id="6" name="Content Placeholder 3"/>
          <p:cNvSpPr txBox="1">
            <a:spLocks/>
          </p:cNvSpPr>
          <p:nvPr/>
        </p:nvSpPr>
        <p:spPr>
          <a:xfrm>
            <a:off x="4853914" y="4164964"/>
            <a:ext cx="4002459" cy="245347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spcBef>
                <a:spcPts val="20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9pPr>
          </a:lstStyle>
          <a:p>
            <a:r>
              <a:rPr lang="en-US" dirty="0" smtClean="0"/>
              <a:t>Roof rainwater management</a:t>
            </a:r>
          </a:p>
          <a:p>
            <a:r>
              <a:rPr lang="en-US" dirty="0" smtClean="0"/>
              <a:t>Tall ceilings</a:t>
            </a:r>
          </a:p>
          <a:p>
            <a:r>
              <a:rPr lang="en-US" dirty="0" smtClean="0"/>
              <a:t>Three story face of the building lining the sidewalk/street</a:t>
            </a:r>
          </a:p>
          <a:p>
            <a:r>
              <a:rPr lang="en-US" dirty="0" smtClean="0"/>
              <a:t>Traffic calming design</a:t>
            </a:r>
          </a:p>
          <a:p>
            <a:r>
              <a:rPr lang="en-US" dirty="0" smtClean="0"/>
              <a:t>Protected bike lane</a:t>
            </a:r>
          </a:p>
          <a:p>
            <a:endParaRPr lang="en-US" dirty="0" smtClean="0"/>
          </a:p>
          <a:p>
            <a:endParaRPr lang="en-US" dirty="0" smtClean="0"/>
          </a:p>
          <a:p>
            <a:endParaRPr lang="en-US" dirty="0"/>
          </a:p>
        </p:txBody>
      </p:sp>
    </p:spTree>
    <p:extLst>
      <p:ext uri="{BB962C8B-B14F-4D97-AF65-F5344CB8AC3E}">
        <p14:creationId xmlns:p14="http://schemas.microsoft.com/office/powerpoint/2010/main" val="6942663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Sustainable Neighborhoods</a:t>
            </a:r>
            <a:endParaRPr lang="en-US" dirty="0"/>
          </a:p>
        </p:txBody>
      </p:sp>
      <p:sp>
        <p:nvSpPr>
          <p:cNvPr id="3" name="Subtitle 2"/>
          <p:cNvSpPr>
            <a:spLocks noGrp="1"/>
          </p:cNvSpPr>
          <p:nvPr>
            <p:ph type="subTitle" idx="1"/>
          </p:nvPr>
        </p:nvSpPr>
        <p:spPr/>
        <p:txBody>
          <a:bodyPr/>
          <a:lstStyle/>
          <a:p>
            <a:r>
              <a:rPr lang="en-US" dirty="0" smtClean="0"/>
              <a:t>Complete Streets and Neighborhoods for All</a:t>
            </a:r>
            <a:endParaRPr lang="en-US" dirty="0"/>
          </a:p>
        </p:txBody>
      </p:sp>
      <p:sp>
        <p:nvSpPr>
          <p:cNvPr id="6" name="Text Placeholder 5"/>
          <p:cNvSpPr>
            <a:spLocks noGrp="1"/>
          </p:cNvSpPr>
          <p:nvPr>
            <p:ph type="body" sz="half" idx="2"/>
          </p:nvPr>
        </p:nvSpPr>
        <p:spPr>
          <a:xfrm>
            <a:off x="864296" y="335860"/>
            <a:ext cx="3502987" cy="5151583"/>
          </a:xfrm>
        </p:spPr>
        <p:txBody>
          <a:bodyPr/>
          <a:lstStyle/>
          <a:p>
            <a:pPr algn="l"/>
            <a:r>
              <a:rPr lang="en-US" sz="2000" dirty="0" smtClean="0"/>
              <a:t>Continuous sidewalks lining apartments with amenity areas</a:t>
            </a:r>
          </a:p>
          <a:p>
            <a:pPr algn="l"/>
            <a:r>
              <a:rPr lang="en-US" sz="2000" dirty="0" smtClean="0"/>
              <a:t>Buffer zones between sidewalks and the street (i.e. grass and trees)</a:t>
            </a:r>
          </a:p>
          <a:p>
            <a:pPr algn="l"/>
            <a:r>
              <a:rPr lang="en-US" sz="2000" dirty="0" smtClean="0"/>
              <a:t>Trees and other landscaping provides shade and visual interest </a:t>
            </a:r>
          </a:p>
          <a:p>
            <a:pPr algn="l"/>
            <a:r>
              <a:rPr lang="en-US" sz="2000" dirty="0" smtClean="0"/>
              <a:t>Sitting areas to encourage older residents to walk</a:t>
            </a:r>
          </a:p>
          <a:p>
            <a:pPr algn="l"/>
            <a:r>
              <a:rPr lang="en-US" sz="2000" dirty="0" smtClean="0"/>
              <a:t>Curb cuts for disabled </a:t>
            </a:r>
            <a:endParaRPr lang="en-US" sz="2000" dirty="0"/>
          </a:p>
        </p:txBody>
      </p:sp>
      <p:pic>
        <p:nvPicPr>
          <p:cNvPr id="7" name="Picture 6" descr="dscn027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19281" y="945832"/>
            <a:ext cx="3525013" cy="2643760"/>
          </a:xfrm>
          <a:prstGeom prst="rect">
            <a:avLst/>
          </a:prstGeom>
          <a:ln>
            <a:noFill/>
          </a:ln>
          <a:effectLst>
            <a:softEdge rad="112500"/>
          </a:effectLst>
        </p:spPr>
      </p:pic>
    </p:spTree>
    <p:extLst>
      <p:ext uri="{BB962C8B-B14F-4D97-AF65-F5344CB8AC3E}">
        <p14:creationId xmlns:p14="http://schemas.microsoft.com/office/powerpoint/2010/main" val="39516764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844" y="484094"/>
            <a:ext cx="7556313" cy="1116106"/>
          </a:xfrm>
        </p:spPr>
        <p:txBody>
          <a:bodyPr>
            <a:normAutofit/>
          </a:bodyPr>
          <a:lstStyle/>
          <a:p>
            <a:pPr algn="ctr"/>
            <a:r>
              <a:rPr lang="en-US" sz="2800" dirty="0" smtClean="0"/>
              <a:t>Analysis of Job Creation</a:t>
            </a:r>
            <a:endParaRPr lang="en-US" sz="2800" dirty="0"/>
          </a:p>
        </p:txBody>
      </p:sp>
      <p:pic>
        <p:nvPicPr>
          <p:cNvPr id="3" name="Picture 2"/>
          <p:cNvPicPr>
            <a:picLocks noChangeAspect="1"/>
          </p:cNvPicPr>
          <p:nvPr/>
        </p:nvPicPr>
        <p:blipFill>
          <a:blip r:embed="rId2"/>
          <a:stretch>
            <a:fillRect/>
          </a:stretch>
        </p:blipFill>
        <p:spPr>
          <a:xfrm>
            <a:off x="132534" y="2561832"/>
            <a:ext cx="8878931" cy="2191533"/>
          </a:xfrm>
          <a:prstGeom prst="rect">
            <a:avLst/>
          </a:prstGeom>
        </p:spPr>
      </p:pic>
    </p:spTree>
    <p:extLst>
      <p:ext uri="{BB962C8B-B14F-4D97-AF65-F5344CB8AC3E}">
        <p14:creationId xmlns:p14="http://schemas.microsoft.com/office/powerpoint/2010/main" val="24816525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2684" y="586817"/>
            <a:ext cx="8761004" cy="5951769"/>
          </a:xfrm>
          <a:prstGeom prst="rect">
            <a:avLst/>
          </a:prstGeom>
        </p:spPr>
      </p:pic>
    </p:spTree>
    <p:extLst>
      <p:ext uri="{BB962C8B-B14F-4D97-AF65-F5344CB8AC3E}">
        <p14:creationId xmlns:p14="http://schemas.microsoft.com/office/powerpoint/2010/main" val="12259590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Conclusion</a:t>
            </a:r>
            <a:endParaRPr lang="en-US" dirty="0"/>
          </a:p>
        </p:txBody>
      </p:sp>
      <p:sp>
        <p:nvSpPr>
          <p:cNvPr id="5" name="TextBox 4"/>
          <p:cNvSpPr txBox="1"/>
          <p:nvPr/>
        </p:nvSpPr>
        <p:spPr>
          <a:xfrm>
            <a:off x="757590" y="557108"/>
            <a:ext cx="7620464" cy="3970318"/>
          </a:xfrm>
          <a:prstGeom prst="rect">
            <a:avLst/>
          </a:prstGeom>
          <a:noFill/>
        </p:spPr>
        <p:txBody>
          <a:bodyPr wrap="square" rtlCol="0">
            <a:spAutoFit/>
          </a:bodyPr>
          <a:lstStyle/>
          <a:p>
            <a:pPr marL="285750" indent="-285750">
              <a:buFont typeface="Arial"/>
              <a:buChar char="•"/>
            </a:pPr>
            <a:r>
              <a:rPr lang="en-US" dirty="0" smtClean="0"/>
              <a:t>HOPE VI generates job opportunities in Covington and Newport</a:t>
            </a:r>
          </a:p>
          <a:p>
            <a:pPr marL="742950" lvl="1" indent="-285750">
              <a:buFont typeface="Arial"/>
              <a:buChar char="•"/>
            </a:pPr>
            <a:r>
              <a:rPr lang="en-US" dirty="0" smtClean="0"/>
              <a:t>Covington: 731 jobs, resulting in a $42 million impact</a:t>
            </a:r>
          </a:p>
          <a:p>
            <a:pPr marL="742950" lvl="1" indent="-285750">
              <a:buFont typeface="Arial"/>
              <a:buChar char="•"/>
            </a:pPr>
            <a:r>
              <a:rPr lang="en-US" dirty="0" smtClean="0"/>
              <a:t>Newport: 480 jobs</a:t>
            </a:r>
          </a:p>
          <a:p>
            <a:pPr marL="742950" lvl="1" indent="-285750">
              <a:buFont typeface="Arial"/>
              <a:buChar char="•"/>
            </a:pPr>
            <a:r>
              <a:rPr lang="en-US" dirty="0" smtClean="0"/>
              <a:t>Creates twice the number of jobs than expanding a freeway or an industry like an automobile plant</a:t>
            </a:r>
          </a:p>
          <a:p>
            <a:pPr marL="285750" indent="-285750">
              <a:buFont typeface="Arial"/>
              <a:buChar char="•"/>
            </a:pPr>
            <a:r>
              <a:rPr lang="en-US" dirty="0" smtClean="0"/>
              <a:t> Locate the development in a walkable neighborhood</a:t>
            </a:r>
          </a:p>
          <a:p>
            <a:pPr marL="742950" lvl="1" indent="-285750">
              <a:buFont typeface="Arial"/>
              <a:buChar char="•"/>
            </a:pPr>
            <a:r>
              <a:rPr lang="en-US" dirty="0" smtClean="0"/>
              <a:t>Reduces car dependency for seniors and provides active transportation</a:t>
            </a:r>
          </a:p>
          <a:p>
            <a:pPr marL="285750" indent="-285750">
              <a:buFont typeface="Arial"/>
              <a:buChar char="•"/>
            </a:pPr>
            <a:r>
              <a:rPr lang="en-US" dirty="0" smtClean="0"/>
              <a:t>Covington, Kentucky’s HOPE VI development is one of the best examples of an energy efficient and affordable mixed-income development</a:t>
            </a:r>
          </a:p>
          <a:p>
            <a:pPr marL="285750" indent="-285750">
              <a:buFont typeface="Arial"/>
              <a:buChar char="•"/>
            </a:pPr>
            <a:r>
              <a:rPr lang="en-US" dirty="0" smtClean="0"/>
              <a:t>HOPE VI provides a compass for future affordable housing and community efforts</a:t>
            </a:r>
          </a:p>
          <a:p>
            <a:pPr marL="742950" lvl="1" indent="-285750">
              <a:buFont typeface="Arial"/>
              <a:buChar char="•"/>
            </a:pPr>
            <a:endParaRPr lang="en-US" dirty="0"/>
          </a:p>
        </p:txBody>
      </p:sp>
    </p:spTree>
    <p:extLst>
      <p:ext uri="{BB962C8B-B14F-4D97-AF65-F5344CB8AC3E}">
        <p14:creationId xmlns:p14="http://schemas.microsoft.com/office/powerpoint/2010/main" val="15831855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48833" y="1822840"/>
            <a:ext cx="6731000" cy="646331"/>
          </a:xfrm>
          <a:prstGeom prst="rect">
            <a:avLst/>
          </a:prstGeom>
          <a:noFill/>
        </p:spPr>
        <p:txBody>
          <a:bodyPr wrap="square" rtlCol="0">
            <a:spAutoFit/>
          </a:bodyPr>
          <a:lstStyle/>
          <a:p>
            <a:pPr algn="ctr"/>
            <a:r>
              <a:rPr lang="en-US" sz="3600" b="1" dirty="0" smtClean="0">
                <a:solidFill>
                  <a:schemeClr val="accent4"/>
                </a:solidFill>
              </a:rPr>
              <a:t>Survey of HOPE VI Residents</a:t>
            </a:r>
          </a:p>
        </p:txBody>
      </p:sp>
    </p:spTree>
    <p:extLst>
      <p:ext uri="{BB962C8B-B14F-4D97-AF65-F5344CB8AC3E}">
        <p14:creationId xmlns:p14="http://schemas.microsoft.com/office/powerpoint/2010/main" val="1111843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Wes\Desktop\Pics Year 3\Group Session-Around Town\Trailer Park\DSC0538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46415" y="3564032"/>
            <a:ext cx="3180080" cy="3092438"/>
          </a:xfrm>
          <a:prstGeom prst="rect">
            <a:avLst/>
          </a:prstGeom>
          <a:ln>
            <a:noFill/>
          </a:ln>
          <a:effectLst>
            <a:softEdge rad="112500"/>
          </a:effectLst>
        </p:spPr>
      </p:pic>
      <p:pic>
        <p:nvPicPr>
          <p:cNvPr id="3" name="Picture 3" descr="C:\Users\Wes\Desktop\Pics Year 3\Group Session-Around Town\Trailer Park\DSC05378.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5806" y="3564032"/>
            <a:ext cx="3897207" cy="3070860"/>
          </a:xfrm>
          <a:prstGeom prst="rect">
            <a:avLst/>
          </a:prstGeom>
          <a:ln>
            <a:noFill/>
          </a:ln>
          <a:effectLst>
            <a:softEdge rad="112500"/>
          </a:effectLst>
        </p:spPr>
      </p:pic>
      <p:pic>
        <p:nvPicPr>
          <p:cNvPr id="4" name="Picture 4" descr="C:\Users\Wes\Desktop\Pics Year 3\Group Session-Around Town\Trailer Park\DSC05384.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84153" y="361114"/>
            <a:ext cx="5175695" cy="3032760"/>
          </a:xfrm>
          <a:prstGeom prst="rect">
            <a:avLst/>
          </a:prstGeom>
          <a:ln>
            <a:noFill/>
          </a:ln>
          <a:effectLst>
            <a:softEdge rad="112500"/>
          </a:effectLst>
        </p:spPr>
      </p:pic>
    </p:spTree>
    <p:extLst>
      <p:ext uri="{BB962C8B-B14F-4D97-AF65-F5344CB8AC3E}">
        <p14:creationId xmlns:p14="http://schemas.microsoft.com/office/powerpoint/2010/main" val="16063416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 Methodology: Measures</a:t>
            </a:r>
            <a:endParaRPr lang="en-US" dirty="0"/>
          </a:p>
        </p:txBody>
      </p:sp>
      <p:sp>
        <p:nvSpPr>
          <p:cNvPr id="6" name="Content Placeholder 5"/>
          <p:cNvSpPr>
            <a:spLocks noGrp="1"/>
          </p:cNvSpPr>
          <p:nvPr>
            <p:ph sz="half" idx="1"/>
          </p:nvPr>
        </p:nvSpPr>
        <p:spPr>
          <a:xfrm>
            <a:off x="498518" y="1314775"/>
            <a:ext cx="7010536" cy="4811388"/>
          </a:xfrm>
        </p:spPr>
        <p:txBody>
          <a:bodyPr>
            <a:normAutofit/>
          </a:bodyPr>
          <a:lstStyle/>
          <a:p>
            <a:r>
              <a:rPr lang="en-US" dirty="0" smtClean="0"/>
              <a:t>106-item survey</a:t>
            </a:r>
          </a:p>
          <a:p>
            <a:r>
              <a:rPr lang="en-US" dirty="0" smtClean="0"/>
              <a:t>Nine sections:</a:t>
            </a:r>
          </a:p>
          <a:p>
            <a:pPr lvl="1"/>
            <a:r>
              <a:rPr lang="en-US" dirty="0" smtClean="0"/>
              <a:t>Neighborhood Satisfaction (20 items)</a:t>
            </a:r>
          </a:p>
          <a:p>
            <a:pPr lvl="1"/>
            <a:r>
              <a:rPr lang="en-US" dirty="0" smtClean="0"/>
              <a:t>Community and Safety (21 items)</a:t>
            </a:r>
          </a:p>
          <a:p>
            <a:pPr lvl="1"/>
            <a:r>
              <a:rPr lang="en-US" dirty="0" smtClean="0"/>
              <a:t>Community Activity and Involvement (6 items)</a:t>
            </a:r>
          </a:p>
          <a:p>
            <a:pPr lvl="1"/>
            <a:r>
              <a:rPr lang="en-US" dirty="0" smtClean="0"/>
              <a:t>Available and Affordable Housing (3 items)</a:t>
            </a:r>
          </a:p>
          <a:p>
            <a:pPr lvl="1"/>
            <a:r>
              <a:rPr lang="en-US" dirty="0" smtClean="0"/>
              <a:t>Technology (6 items)</a:t>
            </a:r>
          </a:p>
          <a:p>
            <a:pPr lvl="1"/>
            <a:r>
              <a:rPr lang="en-US" dirty="0" smtClean="0"/>
              <a:t>Education (7 items) </a:t>
            </a:r>
          </a:p>
          <a:p>
            <a:pPr lvl="1"/>
            <a:r>
              <a:rPr lang="en-US" dirty="0" smtClean="0"/>
              <a:t>Health and Fitness (7 items)</a:t>
            </a:r>
          </a:p>
          <a:p>
            <a:pPr lvl="1"/>
            <a:r>
              <a:rPr lang="en-US" dirty="0" smtClean="0"/>
              <a:t>Green Features (8 items)</a:t>
            </a:r>
          </a:p>
          <a:p>
            <a:pPr lvl="1"/>
            <a:r>
              <a:rPr lang="en-US" dirty="0" smtClean="0"/>
              <a:t>Demographics (15 items)</a:t>
            </a:r>
          </a:p>
          <a:p>
            <a:r>
              <a:rPr lang="en-US" dirty="0" smtClean="0"/>
              <a:t>Approximately 10-15 minutes to complete</a:t>
            </a:r>
          </a:p>
        </p:txBody>
      </p:sp>
    </p:spTree>
    <p:extLst>
      <p:ext uri="{BB962C8B-B14F-4D97-AF65-F5344CB8AC3E}">
        <p14:creationId xmlns:p14="http://schemas.microsoft.com/office/powerpoint/2010/main" val="11909951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Survey Methodology</a:t>
            </a:r>
            <a:endParaRPr lang="en-US" dirty="0"/>
          </a:p>
        </p:txBody>
      </p:sp>
      <p:sp>
        <p:nvSpPr>
          <p:cNvPr id="6" name="Content Placeholder 5"/>
          <p:cNvSpPr>
            <a:spLocks noGrp="1"/>
          </p:cNvSpPr>
          <p:nvPr>
            <p:ph sz="half" idx="1"/>
          </p:nvPr>
        </p:nvSpPr>
        <p:spPr>
          <a:xfrm>
            <a:off x="4387793" y="1228299"/>
            <a:ext cx="3657600" cy="1965960"/>
          </a:xfrm>
        </p:spPr>
        <p:txBody>
          <a:bodyPr>
            <a:normAutofit fontScale="92500" lnSpcReduction="10000"/>
          </a:bodyPr>
          <a:lstStyle/>
          <a:p>
            <a:pPr marL="0" indent="0">
              <a:buNone/>
            </a:pPr>
            <a:r>
              <a:rPr lang="en-US" sz="1900" i="1" dirty="0" smtClean="0">
                <a:solidFill>
                  <a:srgbClr val="FF6700"/>
                </a:solidFill>
              </a:rPr>
              <a:t>Data Input</a:t>
            </a:r>
          </a:p>
          <a:p>
            <a:pPr lvl="1"/>
            <a:r>
              <a:rPr lang="en-US" dirty="0" smtClean="0"/>
              <a:t>Statistical Processing for Social Sciences v. 23 (SPSS) </a:t>
            </a:r>
          </a:p>
          <a:p>
            <a:pPr lvl="1"/>
            <a:r>
              <a:rPr lang="en-US" dirty="0" smtClean="0"/>
              <a:t>140 completed surveys were obtained overall</a:t>
            </a:r>
          </a:p>
          <a:p>
            <a:pPr lvl="1"/>
            <a:r>
              <a:rPr lang="en-US" dirty="0" smtClean="0"/>
              <a:t>35 HOPE VI residents returned completed surveys</a:t>
            </a:r>
            <a:endParaRPr lang="en-US" dirty="0"/>
          </a:p>
        </p:txBody>
      </p:sp>
      <p:sp>
        <p:nvSpPr>
          <p:cNvPr id="7" name="Content Placeholder 6"/>
          <p:cNvSpPr>
            <a:spLocks noGrp="1"/>
          </p:cNvSpPr>
          <p:nvPr>
            <p:ph sz="half" idx="15"/>
          </p:nvPr>
        </p:nvSpPr>
        <p:spPr>
          <a:xfrm>
            <a:off x="498474" y="1228299"/>
            <a:ext cx="3657600" cy="4140200"/>
          </a:xfrm>
        </p:spPr>
        <p:txBody>
          <a:bodyPr/>
          <a:lstStyle/>
          <a:p>
            <a:pPr marL="0" indent="0">
              <a:buNone/>
            </a:pPr>
            <a:r>
              <a:rPr lang="en-US" i="1" dirty="0" smtClean="0">
                <a:solidFill>
                  <a:schemeClr val="accent3"/>
                </a:solidFill>
              </a:rPr>
              <a:t>Data Collection</a:t>
            </a:r>
          </a:p>
          <a:p>
            <a:pPr lvl="1"/>
            <a:r>
              <a:rPr lang="en-US" sz="1700" dirty="0" smtClean="0"/>
              <a:t>River’s Edge, City Heights, Golden Tower, Latonia Terrace, and scattered sites across Northern Kentucky and Cincinnati residents</a:t>
            </a:r>
          </a:p>
          <a:p>
            <a:pPr lvl="1"/>
            <a:r>
              <a:rPr lang="en-US" sz="1700" dirty="0" smtClean="0"/>
              <a:t>Participants received $5 gift card to local grocery store if they completed survey</a:t>
            </a:r>
          </a:p>
          <a:p>
            <a:pPr lvl="2"/>
            <a:r>
              <a:rPr lang="en-US" sz="1700" dirty="0" smtClean="0"/>
              <a:t>Optional drawings</a:t>
            </a:r>
          </a:p>
          <a:p>
            <a:pPr lvl="2"/>
            <a:endParaRPr lang="en-US" dirty="0"/>
          </a:p>
        </p:txBody>
      </p:sp>
      <p:sp>
        <p:nvSpPr>
          <p:cNvPr id="8" name="Content Placeholder 7"/>
          <p:cNvSpPr>
            <a:spLocks noGrp="1"/>
          </p:cNvSpPr>
          <p:nvPr>
            <p:ph sz="half" idx="16"/>
          </p:nvPr>
        </p:nvSpPr>
        <p:spPr>
          <a:xfrm>
            <a:off x="4387792" y="3310954"/>
            <a:ext cx="4067275" cy="3428049"/>
          </a:xfrm>
        </p:spPr>
        <p:txBody>
          <a:bodyPr>
            <a:normAutofit fontScale="85000" lnSpcReduction="20000"/>
          </a:bodyPr>
          <a:lstStyle/>
          <a:p>
            <a:pPr marL="0" indent="0">
              <a:buNone/>
            </a:pPr>
            <a:r>
              <a:rPr lang="en-US" sz="2100" i="1" dirty="0">
                <a:solidFill>
                  <a:schemeClr val="accent3"/>
                </a:solidFill>
              </a:rPr>
              <a:t>D</a:t>
            </a:r>
            <a:r>
              <a:rPr lang="en-US" sz="2100" i="1" dirty="0" smtClean="0">
                <a:solidFill>
                  <a:schemeClr val="accent3"/>
                </a:solidFill>
              </a:rPr>
              <a:t>ata Analysis</a:t>
            </a:r>
          </a:p>
          <a:p>
            <a:pPr lvl="1"/>
            <a:r>
              <a:rPr lang="en-US" sz="2100" dirty="0" smtClean="0"/>
              <a:t>Frequency and descriptives to examine basic nature of the data</a:t>
            </a:r>
          </a:p>
          <a:p>
            <a:pPr lvl="1"/>
            <a:r>
              <a:rPr lang="en-US" sz="2100" dirty="0" smtClean="0"/>
              <a:t>Collapsed variables to bivariate variable “agree or disagree”</a:t>
            </a:r>
          </a:p>
          <a:p>
            <a:pPr lvl="1"/>
            <a:r>
              <a:rPr lang="en-US" sz="2100" dirty="0" smtClean="0"/>
              <a:t>Independent t-tests</a:t>
            </a:r>
          </a:p>
          <a:p>
            <a:pPr lvl="2"/>
            <a:r>
              <a:rPr lang="en-US" sz="2100" dirty="0" smtClean="0"/>
              <a:t>Differentiate HOPE VI residents and others</a:t>
            </a:r>
          </a:p>
          <a:p>
            <a:pPr lvl="2"/>
            <a:r>
              <a:rPr lang="en-US" sz="2100" dirty="0" smtClean="0"/>
              <a:t>Differentiate HOPE VI residents, River’s Edge residents, and other respondents</a:t>
            </a:r>
            <a:endParaRPr lang="en-US" sz="2100" dirty="0"/>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6514" y="4390011"/>
            <a:ext cx="4001125" cy="2250633"/>
          </a:xfrm>
          <a:prstGeom prst="rect">
            <a:avLst/>
          </a:prstGeom>
          <a:ln>
            <a:noFill/>
          </a:ln>
          <a:effectLst>
            <a:softEdge rad="112500"/>
          </a:effectLst>
        </p:spPr>
      </p:pic>
    </p:spTree>
    <p:extLst>
      <p:ext uri="{BB962C8B-B14F-4D97-AF65-F5344CB8AC3E}">
        <p14:creationId xmlns:p14="http://schemas.microsoft.com/office/powerpoint/2010/main" val="15813074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Summary of HOPE VI Resident Surveys</a:t>
            </a:r>
            <a:endParaRPr lang="en-US" dirty="0"/>
          </a:p>
        </p:txBody>
      </p:sp>
      <p:sp>
        <p:nvSpPr>
          <p:cNvPr id="3" name="Content Placeholder 2"/>
          <p:cNvSpPr>
            <a:spLocks noGrp="1"/>
          </p:cNvSpPr>
          <p:nvPr>
            <p:ph idx="1"/>
          </p:nvPr>
        </p:nvSpPr>
        <p:spPr>
          <a:xfrm>
            <a:off x="498474" y="1292488"/>
            <a:ext cx="7556313" cy="5743784"/>
          </a:xfrm>
        </p:spPr>
        <p:txBody>
          <a:bodyPr>
            <a:normAutofit fontScale="92500" lnSpcReduction="20000"/>
          </a:bodyPr>
          <a:lstStyle/>
          <a:p>
            <a:r>
              <a:rPr lang="en-US" dirty="0" smtClean="0"/>
              <a:t>Many felt satisfied with their neighborhood </a:t>
            </a:r>
          </a:p>
          <a:p>
            <a:r>
              <a:rPr lang="en-US" dirty="0" smtClean="0"/>
              <a:t>Some concerns regarding safety using a bicycle in the neighborhood; overall, majority felt safe in their neighborhood </a:t>
            </a:r>
          </a:p>
          <a:p>
            <a:r>
              <a:rPr lang="en-US" dirty="0" smtClean="0"/>
              <a:t>Most do attend events in the neighborhoods or in Covington, but are not a member of a community organization or group</a:t>
            </a:r>
          </a:p>
          <a:p>
            <a:r>
              <a:rPr lang="en-US" dirty="0" smtClean="0"/>
              <a:t>HOPE VI residents felt that the houses were affordable and well-maintained</a:t>
            </a:r>
          </a:p>
          <a:p>
            <a:r>
              <a:rPr lang="en-US" dirty="0" smtClean="0"/>
              <a:t>Two-thirds have access to computer and 80% can easily use one</a:t>
            </a:r>
          </a:p>
          <a:p>
            <a:r>
              <a:rPr lang="en-US" dirty="0" smtClean="0"/>
              <a:t>Most reported they volunteer and are involved in after-school activities</a:t>
            </a:r>
          </a:p>
          <a:p>
            <a:r>
              <a:rPr lang="en-US" dirty="0" smtClean="0"/>
              <a:t>Every resident has a primary health care provider</a:t>
            </a:r>
          </a:p>
          <a:p>
            <a:r>
              <a:rPr lang="en-US" dirty="0" smtClean="0"/>
              <a:t>Like living in a place with diverse people</a:t>
            </a:r>
          </a:p>
          <a:p>
            <a:r>
              <a:rPr lang="en-US" dirty="0" smtClean="0"/>
              <a:t>HOPE VI </a:t>
            </a:r>
            <a:r>
              <a:rPr lang="en-US" dirty="0"/>
              <a:t>residents took more pride in their communities than </a:t>
            </a:r>
            <a:r>
              <a:rPr lang="en-US" dirty="0" smtClean="0"/>
              <a:t>others </a:t>
            </a:r>
            <a:endParaRPr lang="en-US" dirty="0"/>
          </a:p>
        </p:txBody>
      </p:sp>
    </p:spTree>
    <p:extLst>
      <p:ext uri="{BB962C8B-B14F-4D97-AF65-F5344CB8AC3E}">
        <p14:creationId xmlns:p14="http://schemas.microsoft.com/office/powerpoint/2010/main" val="27841823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97541" y="1947333"/>
            <a:ext cx="3657600" cy="4178830"/>
          </a:xfrm>
        </p:spPr>
        <p:txBody>
          <a:bodyPr/>
          <a:lstStyle/>
          <a:p>
            <a:r>
              <a:rPr lang="en-US" dirty="0" smtClean="0"/>
              <a:t>Sustainable housing development</a:t>
            </a:r>
          </a:p>
          <a:p>
            <a:r>
              <a:rPr lang="en-US" dirty="0" smtClean="0"/>
              <a:t>Location is superior</a:t>
            </a:r>
          </a:p>
          <a:p>
            <a:r>
              <a:rPr lang="en-US" dirty="0" smtClean="0"/>
              <a:t>Mixed-income community</a:t>
            </a:r>
          </a:p>
          <a:p>
            <a:r>
              <a:rPr lang="en-US" dirty="0" smtClean="0"/>
              <a:t>No exposure to dangerous toxins and mold</a:t>
            </a:r>
          </a:p>
          <a:p>
            <a:r>
              <a:rPr lang="en-US" dirty="0" smtClean="0"/>
              <a:t>Better access to healthy foods that are affordable</a:t>
            </a:r>
          </a:p>
          <a:p>
            <a:r>
              <a:rPr lang="en-US" dirty="0" smtClean="0"/>
              <a:t>Lower crime</a:t>
            </a:r>
            <a:endParaRPr lang="en-US" dirty="0"/>
          </a:p>
        </p:txBody>
      </p:sp>
      <p:sp>
        <p:nvSpPr>
          <p:cNvPr id="4" name="Content Placeholder 3"/>
          <p:cNvSpPr>
            <a:spLocks noGrp="1"/>
          </p:cNvSpPr>
          <p:nvPr>
            <p:ph sz="quarter" idx="4"/>
          </p:nvPr>
        </p:nvSpPr>
        <p:spPr>
          <a:xfrm>
            <a:off x="4399878" y="1947333"/>
            <a:ext cx="3657600" cy="4178829"/>
          </a:xfrm>
        </p:spPr>
        <p:txBody>
          <a:bodyPr/>
          <a:lstStyle/>
          <a:p>
            <a:r>
              <a:rPr lang="en-US" dirty="0" smtClean="0"/>
              <a:t>Traditional public housing</a:t>
            </a:r>
          </a:p>
          <a:p>
            <a:r>
              <a:rPr lang="en-US" dirty="0" smtClean="0"/>
              <a:t>Location is several miles away from downtown Covington</a:t>
            </a:r>
          </a:p>
          <a:p>
            <a:r>
              <a:rPr lang="en-US" dirty="0" smtClean="0"/>
              <a:t>Low-income residents only</a:t>
            </a:r>
          </a:p>
          <a:p>
            <a:r>
              <a:rPr lang="en-US" dirty="0" smtClean="0"/>
              <a:t>Exposure to dangerous toxins and mold</a:t>
            </a:r>
          </a:p>
          <a:p>
            <a:r>
              <a:rPr lang="en-US" dirty="0" smtClean="0"/>
              <a:t>No access to healthy, fresh foods that are affordable</a:t>
            </a:r>
          </a:p>
          <a:p>
            <a:r>
              <a:rPr lang="en-US" dirty="0" smtClean="0"/>
              <a:t>Higher crime </a:t>
            </a:r>
          </a:p>
        </p:txBody>
      </p:sp>
      <p:sp>
        <p:nvSpPr>
          <p:cNvPr id="5" name="Text Placeholder 4"/>
          <p:cNvSpPr>
            <a:spLocks noGrp="1"/>
          </p:cNvSpPr>
          <p:nvPr>
            <p:ph type="body" idx="1"/>
          </p:nvPr>
        </p:nvSpPr>
        <p:spPr>
          <a:xfrm>
            <a:off x="497541" y="1435847"/>
            <a:ext cx="3657600" cy="322729"/>
          </a:xfrm>
        </p:spPr>
        <p:txBody>
          <a:bodyPr/>
          <a:lstStyle/>
          <a:p>
            <a:r>
              <a:rPr lang="en-US" dirty="0" smtClean="0"/>
              <a:t>River’s Edge at Eastside Pointe</a:t>
            </a:r>
            <a:endParaRPr lang="en-US" dirty="0"/>
          </a:p>
        </p:txBody>
      </p:sp>
      <p:sp>
        <p:nvSpPr>
          <p:cNvPr id="6" name="Text Placeholder 5"/>
          <p:cNvSpPr>
            <a:spLocks noGrp="1"/>
          </p:cNvSpPr>
          <p:nvPr>
            <p:ph type="body" sz="quarter" idx="3"/>
          </p:nvPr>
        </p:nvSpPr>
        <p:spPr>
          <a:xfrm>
            <a:off x="4399878" y="1435847"/>
            <a:ext cx="3657600" cy="322729"/>
          </a:xfrm>
        </p:spPr>
        <p:txBody>
          <a:bodyPr/>
          <a:lstStyle/>
          <a:p>
            <a:r>
              <a:rPr lang="en-US" dirty="0" smtClean="0"/>
              <a:t>City Heights</a:t>
            </a:r>
            <a:endParaRPr lang="en-US" dirty="0"/>
          </a:p>
        </p:txBody>
      </p:sp>
    </p:spTree>
    <p:extLst>
      <p:ext uri="{BB962C8B-B14F-4D97-AF65-F5344CB8AC3E}">
        <p14:creationId xmlns:p14="http://schemas.microsoft.com/office/powerpoint/2010/main" val="23617848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 Field Notes</a:t>
            </a:r>
            <a:endParaRPr lang="en-US" dirty="0"/>
          </a:p>
        </p:txBody>
      </p:sp>
      <p:sp>
        <p:nvSpPr>
          <p:cNvPr id="4" name="Text Placeholder 3"/>
          <p:cNvSpPr>
            <a:spLocks noGrp="1"/>
          </p:cNvSpPr>
          <p:nvPr>
            <p:ph type="body" sz="half" idx="2"/>
          </p:nvPr>
        </p:nvSpPr>
        <p:spPr/>
        <p:txBody>
          <a:bodyPr/>
          <a:lstStyle/>
          <a:p>
            <a:r>
              <a:rPr lang="en-US" dirty="0" smtClean="0"/>
              <a:t>Response to strangers in the </a:t>
            </a:r>
            <a:r>
              <a:rPr lang="en-US" dirty="0"/>
              <a:t>c</a:t>
            </a:r>
            <a:r>
              <a:rPr lang="en-US" dirty="0" smtClean="0"/>
              <a:t>ommunity</a:t>
            </a:r>
          </a:p>
          <a:p>
            <a:r>
              <a:rPr lang="en-US" dirty="0" smtClean="0"/>
              <a:t>Interviews conducted on the playground</a:t>
            </a:r>
          </a:p>
          <a:p>
            <a:r>
              <a:rPr lang="en-US" dirty="0" smtClean="0"/>
              <a:t>Nobody likes or wants the convenience store at City Heights</a:t>
            </a:r>
          </a:p>
          <a:p>
            <a:r>
              <a:rPr lang="en-US" dirty="0" smtClean="0"/>
              <a:t>They miss the community</a:t>
            </a:r>
            <a:endParaRPr lang="en-US" dirty="0"/>
          </a:p>
        </p:txBody>
      </p:sp>
      <p:pic>
        <p:nvPicPr>
          <p:cNvPr id="5" name="Content Placeholder 4"/>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6149848" y="273051"/>
            <a:ext cx="2517873" cy="2547550"/>
          </a:xfrm>
          <a:prstGeom prst="rect">
            <a:avLst/>
          </a:prstGeom>
          <a:ln>
            <a:noFill/>
          </a:ln>
          <a:effectLst>
            <a:softEdge rad="112500"/>
          </a:effectLst>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5176" y="3733800"/>
            <a:ext cx="3884899" cy="2913674"/>
          </a:xfrm>
          <a:prstGeom prst="rect">
            <a:avLst/>
          </a:prstGeom>
          <a:ln>
            <a:noFill/>
          </a:ln>
          <a:effectLst>
            <a:softEdge rad="112500"/>
          </a:effectLst>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35582" y="490259"/>
            <a:ext cx="3372827" cy="2531067"/>
          </a:xfrm>
          <a:prstGeom prst="rect">
            <a:avLst/>
          </a:prstGeom>
          <a:ln>
            <a:noFill/>
          </a:ln>
          <a:effectLst>
            <a:softEdge rad="112500"/>
          </a:effectLst>
        </p:spPr>
      </p:pic>
    </p:spTree>
    <p:extLst>
      <p:ext uri="{BB962C8B-B14F-4D97-AF65-F5344CB8AC3E}">
        <p14:creationId xmlns:p14="http://schemas.microsoft.com/office/powerpoint/2010/main" val="346328259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67342" y="77645"/>
            <a:ext cx="4834916" cy="6746822"/>
          </a:xfrm>
          <a:prstGeom prst="rect">
            <a:avLst/>
          </a:prstGeom>
        </p:spPr>
      </p:pic>
    </p:spTree>
    <p:extLst>
      <p:ext uri="{BB962C8B-B14F-4D97-AF65-F5344CB8AC3E}">
        <p14:creationId xmlns:p14="http://schemas.microsoft.com/office/powerpoint/2010/main" val="272600445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7880" y="1720582"/>
            <a:ext cx="5570515" cy="933450"/>
          </a:xfrm>
        </p:spPr>
        <p:txBody>
          <a:bodyPr>
            <a:normAutofit/>
          </a:bodyPr>
          <a:lstStyle/>
          <a:p>
            <a:r>
              <a:rPr lang="en-US" sz="4000" dirty="0" smtClean="0">
                <a:solidFill>
                  <a:schemeClr val="bg1"/>
                </a:solidFill>
              </a:rPr>
              <a:t>CONCLUSION</a:t>
            </a:r>
            <a:endParaRPr lang="en-US" sz="4000" dirty="0">
              <a:solidFill>
                <a:schemeClr val="bg1"/>
              </a:solidFill>
            </a:endParaRPr>
          </a:p>
        </p:txBody>
      </p:sp>
      <p:sp>
        <p:nvSpPr>
          <p:cNvPr id="3" name="Subtitle 2"/>
          <p:cNvSpPr>
            <a:spLocks noGrp="1"/>
          </p:cNvSpPr>
          <p:nvPr>
            <p:ph type="subTitle" idx="1"/>
          </p:nvPr>
        </p:nvSpPr>
        <p:spPr>
          <a:xfrm>
            <a:off x="668463" y="4584999"/>
            <a:ext cx="8155232" cy="2011160"/>
          </a:xfrm>
        </p:spPr>
        <p:txBody>
          <a:bodyPr>
            <a:noAutofit/>
          </a:bodyPr>
          <a:lstStyle/>
          <a:p>
            <a:pPr marL="342900" indent="-342900">
              <a:buFont typeface="Arial"/>
              <a:buChar char="•"/>
            </a:pPr>
            <a:r>
              <a:rPr lang="en-US" sz="2200" dirty="0" smtClean="0"/>
              <a:t>HOPE VI Residents Want to Live in Diverse Communities</a:t>
            </a:r>
          </a:p>
          <a:p>
            <a:pPr marL="342900" indent="-342900">
              <a:buFont typeface="Arial"/>
              <a:buChar char="•"/>
            </a:pPr>
            <a:r>
              <a:rPr lang="en-US" sz="2200" dirty="0" smtClean="0"/>
              <a:t>Overall, HOPE VI Residents are Satisfied with Their Neighborhoods</a:t>
            </a:r>
          </a:p>
          <a:p>
            <a:pPr marL="342900" indent="-342900">
              <a:buFont typeface="Arial"/>
              <a:buChar char="•"/>
            </a:pPr>
            <a:r>
              <a:rPr lang="en-US" sz="2200" dirty="0" smtClean="0"/>
              <a:t>Units Can be Built, but Communities Take Time</a:t>
            </a:r>
            <a:endParaRPr lang="en-US" sz="2200" dirty="0"/>
          </a:p>
        </p:txBody>
      </p:sp>
    </p:spTree>
    <p:extLst>
      <p:ext uri="{BB962C8B-B14F-4D97-AF65-F5344CB8AC3E}">
        <p14:creationId xmlns:p14="http://schemas.microsoft.com/office/powerpoint/2010/main" val="240290647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Action Plan for Saving Covington Neighborhoods</a:t>
            </a:r>
            <a:endParaRPr lang="en-US" dirty="0"/>
          </a:p>
        </p:txBody>
      </p:sp>
      <p:sp>
        <p:nvSpPr>
          <p:cNvPr id="3" name="Content Placeholder 2"/>
          <p:cNvSpPr>
            <a:spLocks noGrp="1"/>
          </p:cNvSpPr>
          <p:nvPr>
            <p:ph sz="half" idx="1"/>
          </p:nvPr>
        </p:nvSpPr>
        <p:spPr/>
        <p:txBody>
          <a:bodyPr/>
          <a:lstStyle/>
          <a:p>
            <a:r>
              <a:rPr lang="en-US" dirty="0"/>
              <a:t>Traffic Calming- Slower, not faster</a:t>
            </a:r>
          </a:p>
          <a:p>
            <a:r>
              <a:rPr lang="en-US" dirty="0"/>
              <a:t>Increase bike lanes</a:t>
            </a:r>
          </a:p>
          <a:p>
            <a:r>
              <a:rPr lang="en-US" dirty="0"/>
              <a:t>Historic Preservation</a:t>
            </a:r>
          </a:p>
          <a:p>
            <a:r>
              <a:rPr lang="en-US" dirty="0"/>
              <a:t>Encourage Walkability</a:t>
            </a:r>
          </a:p>
          <a:p>
            <a:r>
              <a:rPr lang="en-US" dirty="0"/>
              <a:t>Plant Trees and Community Gardens</a:t>
            </a:r>
          </a:p>
          <a:p>
            <a:r>
              <a:rPr lang="en-US" dirty="0"/>
              <a:t>Demand Qualified Bank Appraisers</a:t>
            </a:r>
          </a:p>
          <a:p>
            <a:endParaRPr lang="en-US" dirty="0"/>
          </a:p>
        </p:txBody>
      </p:sp>
      <p:sp>
        <p:nvSpPr>
          <p:cNvPr id="4" name="Content Placeholder 3"/>
          <p:cNvSpPr>
            <a:spLocks noGrp="1"/>
          </p:cNvSpPr>
          <p:nvPr>
            <p:ph sz="half" idx="2"/>
          </p:nvPr>
        </p:nvSpPr>
        <p:spPr/>
        <p:txBody>
          <a:bodyPr/>
          <a:lstStyle/>
          <a:p>
            <a:r>
              <a:rPr lang="en-US" dirty="0" smtClean="0"/>
              <a:t>Increase </a:t>
            </a:r>
            <a:r>
              <a:rPr lang="en-US" dirty="0"/>
              <a:t>Homeownership</a:t>
            </a:r>
          </a:p>
          <a:p>
            <a:r>
              <a:rPr lang="en-US" dirty="0"/>
              <a:t>Good Architecture</a:t>
            </a:r>
          </a:p>
          <a:p>
            <a:r>
              <a:rPr lang="en-US" dirty="0"/>
              <a:t>Great Schools</a:t>
            </a:r>
          </a:p>
          <a:p>
            <a:r>
              <a:rPr lang="en-US" dirty="0"/>
              <a:t>Urban Art</a:t>
            </a:r>
          </a:p>
          <a:p>
            <a:r>
              <a:rPr lang="en-US" dirty="0"/>
              <a:t>Reduce Crime</a:t>
            </a:r>
          </a:p>
          <a:p>
            <a:r>
              <a:rPr lang="en-US" dirty="0"/>
              <a:t>Embrace Gentrification</a:t>
            </a:r>
          </a:p>
          <a:p>
            <a:pPr marL="0" indent="0">
              <a:buNone/>
            </a:pPr>
            <a:endParaRPr lang="en-US" dirty="0"/>
          </a:p>
        </p:txBody>
      </p:sp>
    </p:spTree>
    <p:extLst>
      <p:ext uri="{BB962C8B-B14F-4D97-AF65-F5344CB8AC3E}">
        <p14:creationId xmlns:p14="http://schemas.microsoft.com/office/powerpoint/2010/main" val="15584922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ACKNOWLEDGEMENTS</a:t>
            </a:r>
            <a:endParaRPr lang="en-US" dirty="0"/>
          </a:p>
        </p:txBody>
      </p:sp>
      <p:sp>
        <p:nvSpPr>
          <p:cNvPr id="4" name="TextBox 3"/>
          <p:cNvSpPr txBox="1"/>
          <p:nvPr/>
        </p:nvSpPr>
        <p:spPr>
          <a:xfrm>
            <a:off x="284163" y="2156227"/>
            <a:ext cx="8574087" cy="3046988"/>
          </a:xfrm>
          <a:prstGeom prst="rect">
            <a:avLst/>
          </a:prstGeom>
          <a:noFill/>
        </p:spPr>
        <p:txBody>
          <a:bodyPr wrap="square" rtlCol="0">
            <a:spAutoFit/>
          </a:bodyPr>
          <a:lstStyle/>
          <a:p>
            <a:r>
              <a:rPr lang="en-US" sz="2400" dirty="0" smtClean="0"/>
              <a:t>Mayor </a:t>
            </a:r>
            <a:r>
              <a:rPr lang="en-US" sz="2400" dirty="0" err="1" smtClean="0"/>
              <a:t>Carran</a:t>
            </a:r>
            <a:r>
              <a:rPr lang="en-US" sz="2400" dirty="0" smtClean="0"/>
              <a:t> </a:t>
            </a:r>
          </a:p>
          <a:p>
            <a:r>
              <a:rPr lang="en-US" sz="2400" dirty="0" smtClean="0"/>
              <a:t>Michael “Spike” Jones</a:t>
            </a:r>
          </a:p>
          <a:p>
            <a:r>
              <a:rPr lang="en-US" sz="2400" dirty="0" smtClean="0"/>
              <a:t>Brian Carter</a:t>
            </a:r>
          </a:p>
          <a:p>
            <a:r>
              <a:rPr lang="en-US" sz="2400" dirty="0" smtClean="0"/>
              <a:t>Aaron Wolfe-</a:t>
            </a:r>
            <a:r>
              <a:rPr lang="en-US" sz="2400" dirty="0" err="1" smtClean="0"/>
              <a:t>Bertling</a:t>
            </a:r>
            <a:endParaRPr lang="en-US" sz="2400" dirty="0" smtClean="0"/>
          </a:p>
          <a:p>
            <a:r>
              <a:rPr lang="en-US" sz="2400" dirty="0" smtClean="0"/>
              <a:t>Jeff </a:t>
            </a:r>
            <a:r>
              <a:rPr lang="en-US" sz="2400" dirty="0" err="1" smtClean="0"/>
              <a:t>Rieck</a:t>
            </a:r>
            <a:endParaRPr lang="en-US" sz="2400" dirty="0" smtClean="0"/>
          </a:p>
          <a:p>
            <a:r>
              <a:rPr lang="en-US" sz="2400" dirty="0" smtClean="0"/>
              <a:t>Chris </a:t>
            </a:r>
            <a:r>
              <a:rPr lang="en-US" sz="2400" dirty="0" err="1" smtClean="0"/>
              <a:t>Badburn</a:t>
            </a:r>
            <a:endParaRPr lang="en-US" sz="2400" dirty="0" smtClean="0"/>
          </a:p>
          <a:p>
            <a:r>
              <a:rPr lang="en-US" sz="2400" dirty="0" smtClean="0"/>
              <a:t>Linda </a:t>
            </a:r>
            <a:r>
              <a:rPr lang="en-US" sz="2400" dirty="0" err="1" smtClean="0"/>
              <a:t>DiGirolamo</a:t>
            </a:r>
            <a:endParaRPr lang="en-US" sz="2400" dirty="0"/>
          </a:p>
          <a:p>
            <a:r>
              <a:rPr lang="en-US" sz="2400" dirty="0" smtClean="0"/>
              <a:t>Dr. Ellen </a:t>
            </a:r>
            <a:r>
              <a:rPr lang="en-US" sz="2400" dirty="0" err="1" smtClean="0"/>
              <a:t>Slaten</a:t>
            </a:r>
            <a:endParaRPr lang="en-US" sz="2400" dirty="0" smtClean="0"/>
          </a:p>
        </p:txBody>
      </p:sp>
      <p:sp>
        <p:nvSpPr>
          <p:cNvPr id="5" name="Rectangle 4"/>
          <p:cNvSpPr/>
          <p:nvPr/>
        </p:nvSpPr>
        <p:spPr>
          <a:xfrm>
            <a:off x="4563984" y="2156227"/>
            <a:ext cx="5096420" cy="2677656"/>
          </a:xfrm>
          <a:prstGeom prst="rect">
            <a:avLst/>
          </a:prstGeom>
        </p:spPr>
        <p:txBody>
          <a:bodyPr wrap="square">
            <a:spAutoFit/>
          </a:bodyPr>
          <a:lstStyle/>
          <a:p>
            <a:r>
              <a:rPr lang="en-US" sz="2400" dirty="0"/>
              <a:t>Nick York </a:t>
            </a:r>
          </a:p>
          <a:p>
            <a:r>
              <a:rPr lang="en-US" sz="2400" dirty="0"/>
              <a:t>Emmanuel </a:t>
            </a:r>
            <a:r>
              <a:rPr lang="en-US" sz="2400" dirty="0" err="1"/>
              <a:t>Frimpong-Boamah</a:t>
            </a:r>
            <a:endParaRPr lang="en-US" sz="2400" dirty="0"/>
          </a:p>
          <a:p>
            <a:r>
              <a:rPr lang="en-US" sz="2400" dirty="0"/>
              <a:t>Erin Hargrove</a:t>
            </a:r>
          </a:p>
          <a:p>
            <a:r>
              <a:rPr lang="en-US" sz="2400" dirty="0"/>
              <a:t>Chad Frederick </a:t>
            </a:r>
          </a:p>
          <a:p>
            <a:r>
              <a:rPr lang="en-US" sz="2400" dirty="0"/>
              <a:t>Ra´Desha Williams</a:t>
            </a:r>
          </a:p>
          <a:p>
            <a:r>
              <a:rPr lang="en-US" sz="2400" dirty="0"/>
              <a:t>Dr. James Canfield</a:t>
            </a:r>
          </a:p>
          <a:p>
            <a:r>
              <a:rPr lang="en-US" sz="2400" dirty="0"/>
              <a:t>Jennifer Bennett</a:t>
            </a:r>
          </a:p>
        </p:txBody>
      </p:sp>
    </p:spTree>
    <p:extLst>
      <p:ext uri="{BB962C8B-B14F-4D97-AF65-F5344CB8AC3E}">
        <p14:creationId xmlns:p14="http://schemas.microsoft.com/office/powerpoint/2010/main" val="17340974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noChangeArrowheads="1"/>
          </p:cNvPicPr>
          <p:nvPr/>
        </p:nvPicPr>
        <p:blipFill>
          <a:blip r:embed="rId2" cstate="print"/>
          <a:srcRect/>
          <a:stretch>
            <a:fillRect/>
          </a:stretch>
        </p:blipFill>
        <p:spPr bwMode="auto">
          <a:xfrm>
            <a:off x="507544" y="2830243"/>
            <a:ext cx="8316151" cy="923925"/>
          </a:xfrm>
          <a:prstGeom prst="rect">
            <a:avLst/>
          </a:prstGeom>
          <a:noFill/>
          <a:ln w="9525">
            <a:noFill/>
            <a:miter lim="800000"/>
            <a:headEnd/>
            <a:tailEnd/>
          </a:ln>
        </p:spPr>
      </p:pic>
    </p:spTree>
    <p:extLst>
      <p:ext uri="{BB962C8B-B14F-4D97-AF65-F5344CB8AC3E}">
        <p14:creationId xmlns:p14="http://schemas.microsoft.com/office/powerpoint/2010/main" val="3626925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177" y="700759"/>
            <a:ext cx="9020853" cy="1116106"/>
          </a:xfrm>
        </p:spPr>
        <p:txBody>
          <a:bodyPr/>
          <a:lstStyle/>
          <a:p>
            <a:r>
              <a:rPr lang="en-US" sz="2000" i="1" dirty="0" smtClean="0">
                <a:solidFill>
                  <a:schemeClr val="accent3"/>
                </a:solidFill>
                <a:latin typeface="+mn-lt"/>
                <a:cs typeface="Apple Chancery"/>
              </a:rPr>
              <a:t>Affordable housing is seen as the key to sustainable neighborhoods.</a:t>
            </a:r>
            <a:endParaRPr lang="en-US" sz="2000" i="1" dirty="0">
              <a:solidFill>
                <a:schemeClr val="accent3"/>
              </a:solidFill>
              <a:latin typeface="+mn-lt"/>
              <a:cs typeface="Apple Chancery"/>
            </a:endParaRPr>
          </a:p>
        </p:txBody>
      </p:sp>
      <p:sp>
        <p:nvSpPr>
          <p:cNvPr id="3" name="Content Placeholder 2"/>
          <p:cNvSpPr>
            <a:spLocks noGrp="1"/>
          </p:cNvSpPr>
          <p:nvPr>
            <p:ph sz="half" idx="17"/>
          </p:nvPr>
        </p:nvSpPr>
        <p:spPr/>
        <p:txBody>
          <a:bodyPr/>
          <a:lstStyle/>
          <a:p>
            <a:r>
              <a:rPr lang="en-US" dirty="0" smtClean="0"/>
              <a:t>Change the stigmatization of barracks-style housing with new urbanist design	</a:t>
            </a:r>
            <a:endParaRPr lang="en-US" dirty="0"/>
          </a:p>
        </p:txBody>
      </p:sp>
      <p:sp>
        <p:nvSpPr>
          <p:cNvPr id="4" name="Content Placeholder 3"/>
          <p:cNvSpPr>
            <a:spLocks noGrp="1"/>
          </p:cNvSpPr>
          <p:nvPr>
            <p:ph sz="half" idx="18"/>
          </p:nvPr>
        </p:nvSpPr>
        <p:spPr/>
        <p:txBody>
          <a:bodyPr/>
          <a:lstStyle/>
          <a:p>
            <a:r>
              <a:rPr lang="en-US" dirty="0" smtClean="0"/>
              <a:t>Provide support services, jobs, education, and health services to residents</a:t>
            </a:r>
            <a:endParaRPr lang="en-US" dirty="0"/>
          </a:p>
        </p:txBody>
      </p:sp>
      <p:sp>
        <p:nvSpPr>
          <p:cNvPr id="5" name="Content Placeholder 4"/>
          <p:cNvSpPr>
            <a:spLocks noGrp="1"/>
          </p:cNvSpPr>
          <p:nvPr>
            <p:ph sz="half" idx="1"/>
          </p:nvPr>
        </p:nvSpPr>
        <p:spPr/>
        <p:txBody>
          <a:bodyPr/>
          <a:lstStyle/>
          <a:p>
            <a:r>
              <a:rPr lang="en-US" dirty="0" smtClean="0"/>
              <a:t>Reduce the concentration of poverty</a:t>
            </a:r>
            <a:endParaRPr lang="en-US" dirty="0"/>
          </a:p>
        </p:txBody>
      </p:sp>
      <p:sp>
        <p:nvSpPr>
          <p:cNvPr id="6" name="Content Placeholder 5"/>
          <p:cNvSpPr>
            <a:spLocks noGrp="1"/>
          </p:cNvSpPr>
          <p:nvPr>
            <p:ph sz="half" idx="16"/>
          </p:nvPr>
        </p:nvSpPr>
        <p:spPr/>
        <p:txBody>
          <a:bodyPr/>
          <a:lstStyle/>
          <a:p>
            <a:r>
              <a:rPr lang="en-US" dirty="0" smtClean="0"/>
              <a:t>Develop partnerships between public and private agencies and organizations</a:t>
            </a:r>
            <a:endParaRPr lang="en-US" dirty="0"/>
          </a:p>
        </p:txBody>
      </p:sp>
      <p:sp>
        <p:nvSpPr>
          <p:cNvPr id="7" name="Title 1"/>
          <p:cNvSpPr txBox="1">
            <a:spLocks/>
          </p:cNvSpPr>
          <p:nvPr/>
        </p:nvSpPr>
        <p:spPr>
          <a:xfrm>
            <a:off x="650874" y="3176870"/>
            <a:ext cx="7556313" cy="1116106"/>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600" b="0" kern="1200">
                <a:solidFill>
                  <a:schemeClr val="accent1"/>
                </a:solidFill>
                <a:latin typeface="+mj-lt"/>
                <a:ea typeface="+mj-ea"/>
                <a:cs typeface="+mj-cs"/>
              </a:defRPr>
            </a:lvl1pPr>
          </a:lstStyle>
          <a:p>
            <a:r>
              <a:rPr lang="en-US" sz="3400" smtClean="0"/>
              <a:t>HOPE VI’s Four Important Objectives</a:t>
            </a:r>
            <a:endParaRPr lang="en-US" sz="3400" dirty="0"/>
          </a:p>
        </p:txBody>
      </p:sp>
    </p:spTree>
    <p:extLst>
      <p:ext uri="{BB962C8B-B14F-4D97-AF65-F5344CB8AC3E}">
        <p14:creationId xmlns:p14="http://schemas.microsoft.com/office/powerpoint/2010/main" val="2459465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Jacob Price Redevelopment	</a:t>
            </a:r>
            <a:endParaRPr lang="en-US" dirty="0"/>
          </a:p>
        </p:txBody>
      </p:sp>
      <p:sp>
        <p:nvSpPr>
          <p:cNvPr id="9" name="Content Placeholder 8"/>
          <p:cNvSpPr>
            <a:spLocks noGrp="1"/>
          </p:cNvSpPr>
          <p:nvPr>
            <p:ph idx="1"/>
          </p:nvPr>
        </p:nvSpPr>
        <p:spPr>
          <a:xfrm>
            <a:off x="498474" y="1600200"/>
            <a:ext cx="7556313" cy="4525963"/>
          </a:xfrm>
        </p:spPr>
        <p:txBody>
          <a:bodyPr>
            <a:normAutofit fontScale="92500" lnSpcReduction="10000"/>
          </a:bodyPr>
          <a:lstStyle/>
          <a:p>
            <a:r>
              <a:rPr lang="en-US" dirty="0" smtClean="0"/>
              <a:t>Blighted, barracks-style development into a model for public-private partnerships</a:t>
            </a:r>
          </a:p>
          <a:p>
            <a:r>
              <a:rPr lang="en-US" dirty="0" smtClean="0"/>
              <a:t>Model of green development to reduce energy costs in the home</a:t>
            </a:r>
          </a:p>
          <a:p>
            <a:r>
              <a:rPr lang="en-US" dirty="0" smtClean="0"/>
              <a:t>Locate development in a walkable neighborhood </a:t>
            </a:r>
          </a:p>
          <a:p>
            <a:pPr lvl="1"/>
            <a:r>
              <a:rPr lang="en-US" dirty="0" smtClean="0"/>
              <a:t>10-walking distance</a:t>
            </a:r>
          </a:p>
          <a:p>
            <a:r>
              <a:rPr lang="en-US" dirty="0" smtClean="0"/>
              <a:t>Necessary for the Eastside to climb out of a physically distressed environment</a:t>
            </a:r>
          </a:p>
          <a:p>
            <a:r>
              <a:rPr lang="en-US" dirty="0"/>
              <a:t>Catalyze the redevelopment of the surrounding neighborhood</a:t>
            </a:r>
          </a:p>
          <a:p>
            <a:r>
              <a:rPr lang="en-US" dirty="0"/>
              <a:t>Provide employment and education opportunities to Jacob Price residents</a:t>
            </a:r>
          </a:p>
          <a:p>
            <a:endParaRPr lang="en-US" dirty="0" smtClean="0"/>
          </a:p>
          <a:p>
            <a:endParaRPr lang="en-US" dirty="0"/>
          </a:p>
        </p:txBody>
      </p:sp>
    </p:spTree>
    <p:extLst>
      <p:ext uri="{BB962C8B-B14F-4D97-AF65-F5344CB8AC3E}">
        <p14:creationId xmlns:p14="http://schemas.microsoft.com/office/powerpoint/2010/main" val="457072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48833" y="1963669"/>
            <a:ext cx="6731000" cy="646331"/>
          </a:xfrm>
          <a:prstGeom prst="rect">
            <a:avLst/>
          </a:prstGeom>
          <a:noFill/>
        </p:spPr>
        <p:txBody>
          <a:bodyPr wrap="square" rtlCol="0">
            <a:spAutoFit/>
          </a:bodyPr>
          <a:lstStyle/>
          <a:p>
            <a:pPr algn="ctr"/>
            <a:r>
              <a:rPr lang="en-US" sz="3600" b="1" dirty="0" smtClean="0">
                <a:solidFill>
                  <a:schemeClr val="accent4"/>
                </a:solidFill>
              </a:rPr>
              <a:t>Executive Summary</a:t>
            </a:r>
          </a:p>
        </p:txBody>
      </p:sp>
    </p:spTree>
    <p:extLst>
      <p:ext uri="{BB962C8B-B14F-4D97-AF65-F5344CB8AC3E}">
        <p14:creationId xmlns:p14="http://schemas.microsoft.com/office/powerpoint/2010/main" val="3620430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Subtitle 2"/>
          <p:cNvSpPr>
            <a:spLocks noGrp="1"/>
          </p:cNvSpPr>
          <p:nvPr>
            <p:ph idx="1"/>
          </p:nvPr>
        </p:nvSpPr>
        <p:spPr>
          <a:xfrm>
            <a:off x="498474" y="1981200"/>
            <a:ext cx="7556313" cy="3839633"/>
          </a:xfrm>
        </p:spPr>
        <p:txBody>
          <a:bodyPr>
            <a:normAutofit/>
          </a:bodyPr>
          <a:lstStyle/>
          <a:p>
            <a:r>
              <a:rPr lang="en-US" sz="2400" dirty="0" smtClean="0"/>
              <a:t>Builds upon previous reports</a:t>
            </a:r>
          </a:p>
          <a:p>
            <a:r>
              <a:rPr lang="en-US" sz="2400" dirty="0" smtClean="0"/>
              <a:t>Final evaluation of the program</a:t>
            </a:r>
          </a:p>
          <a:p>
            <a:r>
              <a:rPr lang="en-US" sz="2400" dirty="0" smtClean="0"/>
              <a:t>Prescribe where corrections need to be made</a:t>
            </a:r>
          </a:p>
          <a:p>
            <a:r>
              <a:rPr lang="en-US" sz="2400" dirty="0" smtClean="0"/>
              <a:t>Correction of errors made in Year Four Report</a:t>
            </a:r>
          </a:p>
          <a:p>
            <a:pPr lvl="1"/>
            <a:r>
              <a:rPr lang="en-US" sz="2000" dirty="0" smtClean="0"/>
              <a:t>GIS maps</a:t>
            </a:r>
          </a:p>
        </p:txBody>
      </p:sp>
    </p:spTree>
    <p:extLst>
      <p:ext uri="{BB962C8B-B14F-4D97-AF65-F5344CB8AC3E}">
        <p14:creationId xmlns:p14="http://schemas.microsoft.com/office/powerpoint/2010/main" val="3002893531"/>
      </p:ext>
    </p:extLst>
  </p:cSld>
  <p:clrMapOvr>
    <a:masterClrMapping/>
  </p:clrMapOvr>
</p:sld>
</file>

<file path=ppt/theme/theme1.xml><?xml version="1.0" encoding="utf-8"?>
<a:theme xmlns:a="http://schemas.openxmlformats.org/drawingml/2006/main" name="Advantage">
  <a:themeElements>
    <a:clrScheme name="Kilter">
      <a:dk1>
        <a:sysClr val="windowText" lastClr="000000"/>
      </a:dk1>
      <a:lt1>
        <a:sysClr val="window" lastClr="FFFFFF"/>
      </a:lt1>
      <a:dk2>
        <a:srgbClr val="318FC5"/>
      </a:dk2>
      <a:lt2>
        <a:srgbClr val="AEE8FB"/>
      </a:lt2>
      <a:accent1>
        <a:srgbClr val="76C5EF"/>
      </a:accent1>
      <a:accent2>
        <a:srgbClr val="FEA022"/>
      </a:accent2>
      <a:accent3>
        <a:srgbClr val="FF6700"/>
      </a:accent3>
      <a:accent4>
        <a:srgbClr val="70A525"/>
      </a:accent4>
      <a:accent5>
        <a:srgbClr val="A5D848"/>
      </a:accent5>
      <a:accent6>
        <a:srgbClr val="20768C"/>
      </a:accent6>
      <a:hlink>
        <a:srgbClr val="7AB6E8"/>
      </a:hlink>
      <a:folHlink>
        <a:srgbClr val="83B0D3"/>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1142</TotalTime>
  <Words>2429</Words>
  <Application>Microsoft Office PowerPoint</Application>
  <PresentationFormat>On-screen Show (4:3)</PresentationFormat>
  <Paragraphs>334</Paragraphs>
  <Slides>59</Slides>
  <Notes>7</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Advantage</vt:lpstr>
      <vt:lpstr>PowerPoint Presentation</vt:lpstr>
      <vt:lpstr>Introduction</vt:lpstr>
      <vt:lpstr>PowerPoint Presentation</vt:lpstr>
      <vt:lpstr>Jacob Price </vt:lpstr>
      <vt:lpstr>PowerPoint Presentation</vt:lpstr>
      <vt:lpstr>Affordable housing is seen as the key to sustainable neighborhoods.</vt:lpstr>
      <vt:lpstr>Jacob Price Redevelopment </vt:lpstr>
      <vt:lpstr>PowerPoint Presentation</vt:lpstr>
      <vt:lpstr>Introduction</vt:lpstr>
      <vt:lpstr>Current Program Status</vt:lpstr>
      <vt:lpstr>PowerPoint Presentation</vt:lpstr>
      <vt:lpstr>PowerPoint Presentation</vt:lpstr>
      <vt:lpstr>Evaluation</vt:lpstr>
      <vt:lpstr>Research Methods</vt:lpstr>
      <vt:lpstr>Principal Findings</vt:lpstr>
      <vt:lpstr>LEED Design</vt:lpstr>
      <vt:lpstr>Concerns </vt:lpstr>
      <vt:lpstr>Recommendations</vt:lpstr>
      <vt:lpstr>PowerPoint Presentation</vt:lpstr>
      <vt:lpstr>Business Creation</vt:lpstr>
      <vt:lpstr>Business Creation Evaluation</vt:lpstr>
      <vt:lpstr>Business Creation Evaluation</vt:lpstr>
      <vt:lpstr>EASTSIDE BUSINESSES</vt:lpstr>
      <vt:lpstr>VACANT PROPERTIES</vt:lpstr>
      <vt:lpstr>Crime </vt:lpstr>
      <vt:lpstr>Housing Design and Crime City Heights</vt:lpstr>
      <vt:lpstr>Housing Design and Crime River’s Edge at Eastside Pointe</vt:lpstr>
      <vt:lpstr>Major Crimes in the City of Covington</vt:lpstr>
      <vt:lpstr>Number of Service Calls Per Police Sector</vt:lpstr>
      <vt:lpstr>PowerPoint Presentation</vt:lpstr>
      <vt:lpstr>Service Call Statistics</vt:lpstr>
      <vt:lpstr>Service Calls by Neighborhood</vt:lpstr>
      <vt:lpstr>PowerPoint Presentation</vt:lpstr>
      <vt:lpstr>Social Services</vt:lpstr>
      <vt:lpstr>Social Services</vt:lpstr>
      <vt:lpstr>PowerPoint Presentation</vt:lpstr>
      <vt:lpstr>Family Self-Sufficiency Program</vt:lpstr>
      <vt:lpstr>Accomplishments</vt:lpstr>
      <vt:lpstr>PowerPoint Presentation</vt:lpstr>
      <vt:lpstr>Introduction</vt:lpstr>
      <vt:lpstr>PowerPoint Presentation</vt:lpstr>
      <vt:lpstr>Improving LEED Guidelines</vt:lpstr>
      <vt:lpstr>Sustainable Communities: The Ecological Impacts of Housing and Neighborhood Design</vt:lpstr>
      <vt:lpstr>Recommendations</vt:lpstr>
      <vt:lpstr>Sustainable Neighborhoods</vt:lpstr>
      <vt:lpstr>Analysis of Job Creation</vt:lpstr>
      <vt:lpstr>PowerPoint Presentation</vt:lpstr>
      <vt:lpstr>Conclusion</vt:lpstr>
      <vt:lpstr>PowerPoint Presentation</vt:lpstr>
      <vt:lpstr>Survey Methodology: Measures</vt:lpstr>
      <vt:lpstr>Survey Methodology</vt:lpstr>
      <vt:lpstr>Summary of HOPE VI Resident Surveys</vt:lpstr>
      <vt:lpstr>PowerPoint Presentation</vt:lpstr>
      <vt:lpstr>Survey Field Notes</vt:lpstr>
      <vt:lpstr>PowerPoint Presentation</vt:lpstr>
      <vt:lpstr>CONCLUSION</vt:lpstr>
      <vt:lpstr>An Action Plan for Saving Covington Neighborhoods</vt:lpstr>
      <vt:lpstr>ACKNOWLEDGEMENTS</vt:lpstr>
      <vt:lpstr>PowerPoint Presentation</vt:lpstr>
    </vt:vector>
  </TitlesOfParts>
  <Company>The University of Tennessee-Knoxville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RaDesha Williams</dc:creator>
  <cp:lastModifiedBy>Dr. Gilderbloom</cp:lastModifiedBy>
  <cp:revision>54</cp:revision>
  <dcterms:created xsi:type="dcterms:W3CDTF">2015-12-05T05:46:59Z</dcterms:created>
  <dcterms:modified xsi:type="dcterms:W3CDTF">2017-01-31T20:44:47Z</dcterms:modified>
</cp:coreProperties>
</file>